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1" r:id="rId3"/>
    <p:sldId id="264" r:id="rId4"/>
    <p:sldId id="279" r:id="rId5"/>
    <p:sldId id="318" r:id="rId6"/>
    <p:sldId id="284" r:id="rId7"/>
    <p:sldId id="285" r:id="rId8"/>
    <p:sldId id="289" r:id="rId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0E8"/>
    <a:srgbClr val="0000CC"/>
    <a:srgbClr val="1212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>
        <p:scale>
          <a:sx n="70" d="100"/>
          <a:sy n="70" d="100"/>
        </p:scale>
        <p:origin x="-1824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6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plotArea>
      <c:layout>
        <c:manualLayout>
          <c:layoutTarget val="inner"/>
          <c:xMode val="edge"/>
          <c:yMode val="edge"/>
          <c:x val="7.4092883760579084E-2"/>
          <c:y val="3.2921954057835399E-2"/>
          <c:w val="0.56326633489321387"/>
          <c:h val="0.6947514947165942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2009年GDP值占世界份额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美国</c:v>
                </c:pt>
                <c:pt idx="1">
                  <c:v>欧盟</c:v>
                </c:pt>
                <c:pt idx="2">
                  <c:v>日本</c:v>
                </c:pt>
                <c:pt idx="3">
                  <c:v>金砖国家</c:v>
                </c:pt>
                <c:pt idx="4">
                  <c:v>中国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25.6</c:v>
                </c:pt>
                <c:pt idx="1">
                  <c:v>28.3</c:v>
                </c:pt>
                <c:pt idx="2">
                  <c:v>10.200000000000001</c:v>
                </c:pt>
                <c:pt idx="3">
                  <c:v>16</c:v>
                </c:pt>
                <c:pt idx="4">
                  <c:v>8.9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2010年GDP值占世界份额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美国</c:v>
                </c:pt>
                <c:pt idx="1">
                  <c:v>欧盟</c:v>
                </c:pt>
                <c:pt idx="2">
                  <c:v>日本</c:v>
                </c:pt>
                <c:pt idx="3">
                  <c:v>金砖国家</c:v>
                </c:pt>
                <c:pt idx="4">
                  <c:v>中国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23.1</c:v>
                </c:pt>
                <c:pt idx="1">
                  <c:v>25.9</c:v>
                </c:pt>
                <c:pt idx="2">
                  <c:v>8.7000000000000011</c:v>
                </c:pt>
                <c:pt idx="3">
                  <c:v>18.3</c:v>
                </c:pt>
                <c:pt idx="4">
                  <c:v>9.3000000000000007</c:v>
                </c:pt>
              </c:numCache>
            </c:numRef>
          </c:val>
        </c:ser>
        <c:axId val="148444672"/>
        <c:axId val="148446208"/>
      </c:barChart>
      <c:catAx>
        <c:axId val="148444672"/>
        <c:scaling>
          <c:orientation val="minMax"/>
        </c:scaling>
        <c:axPos val="b"/>
        <c:numFmt formatCode="General" sourceLinked="1"/>
        <c:tickLblPos val="nextTo"/>
        <c:crossAx val="148446208"/>
        <c:crosses val="autoZero"/>
        <c:auto val="1"/>
        <c:lblAlgn val="ctr"/>
        <c:lblOffset val="100"/>
      </c:catAx>
      <c:valAx>
        <c:axId val="148446208"/>
        <c:scaling>
          <c:orientation val="minMax"/>
        </c:scaling>
        <c:axPos val="l"/>
        <c:majorGridlines/>
        <c:numFmt formatCode="General" sourceLinked="1"/>
        <c:tickLblPos val="nextTo"/>
        <c:crossAx val="1484446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799"/>
      </a:pPr>
      <a:endParaRPr lang="zh-CN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49FB8EF-E160-46FA-AC45-890EA7F401B5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72264A4-4950-4E55-887D-0A5CFD1694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8C62C1A-0EAB-472B-916E-91080C555E78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C486C3B-30B2-490B-9884-9BD0E63FC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744C-A415-49F8-BDED-EBEB986AED54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972A3-3310-4546-99D7-2BBF733706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2D24-1234-405F-80FA-776CFB794682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52425-07E2-49E5-A581-B5F90D0E88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C350-C45F-4748-AEAD-34F8408374E5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5784-B268-4FDF-A5D7-EBCD7DE36B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图片11 拷贝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210146"/>
          </a:xfrm>
        </p:spPr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7" name="图片 6" descr="杂志社logo带网址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384925"/>
            <a:ext cx="2232000" cy="5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 descr="图片11 拷贝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5" name="图片 6" descr="杂志社logo带网址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384925"/>
            <a:ext cx="2232000" cy="5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92535-1E6B-453F-9125-9C55FBC83EF0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DC97-D5BE-4AD8-82D5-C3A9C5239E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59-20F6-40CE-B2B0-80F3363CAD62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C40E-18F1-4E43-A07F-1548058A3B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3C525-E749-4F6D-9CC7-1FD9291021E3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12A5-4B5B-4DCE-ABC4-DCD959835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39C12-7210-4CD8-9110-25325DA8E08B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A5735-2688-40D7-A1FA-13641090C2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EA96-AE3D-4498-AB4F-186AC6C2FEE0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ADFF-8C84-483A-8EBB-4270656545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世界经济\未命名1221 拷贝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6" descr="杂志社logo带网址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384925"/>
            <a:ext cx="2232000" cy="5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03BF6-F045-4BC5-8036-EDB48F64B098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B4D00-3C2A-49BC-85D0-6F12479439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6930-BC49-4003-946A-711241C51907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7CA7-7662-46AB-B409-8AD515C9D7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76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17938B-C4B2-4C38-9764-0466F524E0FB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1441FC-EFB6-4899-8E78-F6D07766B9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63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图片22 拷贝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图片 2" descr="杂志社logo带网址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86500"/>
            <a:ext cx="22320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images90 拷贝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325" y="4421188"/>
            <a:ext cx="28606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95513" y="1989138"/>
            <a:ext cx="52387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latin typeface="Calibri" pitchFamily="34" charset="0"/>
              </a:rPr>
              <a:t> </a:t>
            </a:r>
            <a:r>
              <a:rPr lang="zh-CN" altLang="en-US" sz="4400" b="1" dirty="0">
                <a:latin typeface="方正行楷简体"/>
                <a:ea typeface="方正行楷简体"/>
                <a:cs typeface="方正行楷简体"/>
              </a:rPr>
              <a:t>当前世界</a:t>
            </a:r>
            <a:r>
              <a:rPr lang="zh-CN" altLang="en-US" sz="4400" b="1" dirty="0" smtClean="0">
                <a:latin typeface="方正行楷简体"/>
                <a:ea typeface="方正行楷简体"/>
                <a:cs typeface="方正行楷简体"/>
              </a:rPr>
              <a:t>经济形势</a:t>
            </a:r>
            <a:r>
              <a:rPr lang="zh-CN" altLang="en-US" sz="4400" b="1" dirty="0">
                <a:latin typeface="方正行楷简体"/>
                <a:ea typeface="方正行楷简体"/>
                <a:cs typeface="方正行楷简体"/>
              </a:rPr>
              <a:t>分析及对策思考</a:t>
            </a:r>
            <a:endParaRPr lang="zh-CN" altLang="en-US" sz="4400" dirty="0">
              <a:latin typeface="方正行楷简体"/>
              <a:ea typeface="方正行楷简体"/>
              <a:cs typeface="方正行楷简体"/>
            </a:endParaRPr>
          </a:p>
        </p:txBody>
      </p:sp>
      <p:pic>
        <p:nvPicPr>
          <p:cNvPr id="7" name="图片 6" descr="20100319102256481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24400"/>
            <a:ext cx="14208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图片4副本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4724400"/>
            <a:ext cx="14509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世界经济\luohh101213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133600"/>
            <a:ext cx="3244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:\世界经济\383383381 拷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675"/>
            <a:ext cx="26050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左箭头 10"/>
          <p:cNvSpPr/>
          <p:nvPr/>
        </p:nvSpPr>
        <p:spPr>
          <a:xfrm rot="833348">
            <a:off x="1985963" y="4022725"/>
            <a:ext cx="1368425" cy="215900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073" name="Picture 1" descr="E:\世界经济\u46027215_1349c0b1a21g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08050"/>
            <a:ext cx="3259137" cy="246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850" y="404813"/>
            <a:ext cx="5616575" cy="850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latin typeface="黑体" pitchFamily="2" charset="-122"/>
                <a:ea typeface="黑体" pitchFamily="2" charset="-122"/>
              </a:rPr>
              <a:t>世界经济的三分格局</a:t>
            </a:r>
          </a:p>
        </p:txBody>
      </p:sp>
      <p:pic>
        <p:nvPicPr>
          <p:cNvPr id="3079" name="Picture 7" descr="E:\世界经济\未标题-15 拷贝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36465">
            <a:off x="5724525" y="3357563"/>
            <a:ext cx="29591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左箭头 12"/>
          <p:cNvSpPr/>
          <p:nvPr/>
        </p:nvSpPr>
        <p:spPr>
          <a:xfrm rot="12091983">
            <a:off x="4710113" y="5448300"/>
            <a:ext cx="1635125" cy="277813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 rot="7756022">
            <a:off x="4837112" y="3198813"/>
            <a:ext cx="1368425" cy="215900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1e39e3c88bg214 拷贝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2492375"/>
            <a:ext cx="4773613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20090617105558712 拷贝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644900"/>
            <a:ext cx="32845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images23 拷贝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620713"/>
            <a:ext cx="23225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755650" y="981075"/>
            <a:ext cx="1738313" cy="1943100"/>
            <a:chOff x="755576" y="1268760"/>
            <a:chExt cx="1738129" cy="1944216"/>
          </a:xfrm>
        </p:grpSpPr>
        <p:pic>
          <p:nvPicPr>
            <p:cNvPr id="29702" name="图片 6" descr="2007869457703_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5576" y="1268760"/>
              <a:ext cx="1738129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60348" y="1340239"/>
              <a:ext cx="719062" cy="12008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dirty="0">
                  <a:solidFill>
                    <a:srgbClr val="C00000"/>
                  </a:solidFill>
                  <a:latin typeface="+mn-ea"/>
                  <a:ea typeface="+mn-ea"/>
                </a:rPr>
                <a:t>?</a:t>
              </a:r>
              <a:endParaRPr lang="zh-CN" altLang="en-US" sz="7200" dirty="0">
                <a:solidFill>
                  <a:srgbClr val="C0000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9" name="Picture 2" descr="E:\世界经济\7e7bf9618218f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88913"/>
            <a:ext cx="10810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09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世界</a:t>
            </a:r>
            <a:r>
              <a:rPr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经济将</a:t>
            </a:r>
            <a:r>
              <a:rPr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持续维持</a:t>
            </a:r>
            <a:r>
              <a:rPr lang="zh-CN" altLang="en-US" dirty="0" smtClean="0">
                <a:solidFill>
                  <a:srgbClr val="000000"/>
                </a:solidFill>
                <a:cs typeface="Times New Roman" pitchFamily="18" charset="0"/>
              </a:rPr>
              <a:t>低速增长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25602" name="Picture 2" descr="E:\世界经济\W020110125320542102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700213"/>
            <a:ext cx="36004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E:\世界经济\20100426230631913 拷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068638"/>
            <a:ext cx="529272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E:\世界经济\3fb98dbf7346b9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701084">
            <a:off x="6872811" y="1009294"/>
            <a:ext cx="16764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-3877704">
            <a:off x="5449888" y="3057525"/>
            <a:ext cx="20955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黑体" pitchFamily="49" charset="-122"/>
                <a:ea typeface="黑体" pitchFamily="49" charset="-122"/>
              </a:rPr>
              <a:t>财政金融政策的有限性</a:t>
            </a:r>
          </a:p>
        </p:txBody>
      </p:sp>
      <p:cxnSp>
        <p:nvCxnSpPr>
          <p:cNvPr id="10" name="直接箭头连接符 9"/>
          <p:cNvCxnSpPr/>
          <p:nvPr/>
        </p:nvCxnSpPr>
        <p:spPr>
          <a:xfrm rot="5400000" flipH="1" flipV="1">
            <a:off x="6192044" y="3464719"/>
            <a:ext cx="1439862" cy="6477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E:\世界经济\未标题-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88913"/>
            <a:ext cx="15001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686800" cy="1209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世界</a:t>
            </a:r>
            <a:r>
              <a:rPr lang="zh-CN" altLang="en-US" dirty="0" smtClean="0"/>
              <a:t>经济</a:t>
            </a:r>
            <a:r>
              <a:rPr lang="zh-CN" altLang="en-US" dirty="0" smtClean="0"/>
              <a:t>格局发生</a:t>
            </a:r>
            <a:r>
              <a:rPr lang="zh-CN" altLang="en-US" dirty="0" smtClean="0"/>
              <a:t>重大变化</a:t>
            </a:r>
            <a:br>
              <a:rPr lang="zh-CN" altLang="en-US" dirty="0" smtClean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5934075"/>
            <a:ext cx="745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黑体" pitchFamily="49" charset="-122"/>
                <a:ea typeface="黑体" pitchFamily="49" charset="-122"/>
              </a:rPr>
              <a:t>资料来源：</a:t>
            </a:r>
            <a:r>
              <a:rPr lang="en-US" altLang="zh-CN">
                <a:latin typeface="黑体" pitchFamily="49" charset="-122"/>
                <a:ea typeface="黑体" pitchFamily="49" charset="-122"/>
              </a:rPr>
              <a:t>World Development Indicators database, World Bank, 1 July 2011</a:t>
            </a:r>
            <a:endParaRPr lang="zh-CN" altLang="en-US">
              <a:latin typeface="黑体" pitchFamily="49" charset="-122"/>
              <a:ea typeface="黑体" pitchFamily="49" charset="-122"/>
            </a:endParaRPr>
          </a:p>
          <a:p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2" descr="E:\世界经济\未标题-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5001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图表 5"/>
          <p:cNvGraphicFramePr>
            <a:graphicFrameLocks/>
          </p:cNvGraphicFramePr>
          <p:nvPr/>
        </p:nvGraphicFramePr>
        <p:xfrm>
          <a:off x="539750" y="2060575"/>
          <a:ext cx="7777163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5445125"/>
            <a:ext cx="2520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黑体" pitchFamily="49" charset="-122"/>
                <a:ea typeface="黑体" pitchFamily="49" charset="-122"/>
              </a:rPr>
              <a:t>GDP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占世界份额</a:t>
            </a:r>
          </a:p>
        </p:txBody>
      </p:sp>
      <p:sp>
        <p:nvSpPr>
          <p:cNvPr id="9" name="右箭头 8"/>
          <p:cNvSpPr/>
          <p:nvPr/>
        </p:nvSpPr>
        <p:spPr>
          <a:xfrm rot="1880635">
            <a:off x="1273175" y="2155825"/>
            <a:ext cx="717550" cy="25717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 rot="3006237">
            <a:off x="3917156" y="2588419"/>
            <a:ext cx="290513" cy="492125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 rot="2321993">
            <a:off x="2065338" y="1939925"/>
            <a:ext cx="717550" cy="25717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2321993">
            <a:off x="2989263" y="3265488"/>
            <a:ext cx="715962" cy="25558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上箭头 13"/>
          <p:cNvSpPr/>
          <p:nvPr/>
        </p:nvSpPr>
        <p:spPr>
          <a:xfrm rot="4030918">
            <a:off x="4852988" y="3163888"/>
            <a:ext cx="290512" cy="493712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Graphic spid="6" grpId="0">
        <p:bldAsOne/>
      </p:bldGraphic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1209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经济</a:t>
            </a:r>
            <a:r>
              <a:rPr lang="zh-CN" altLang="en-US" dirty="0" smtClean="0"/>
              <a:t>全球化</a:t>
            </a:r>
            <a:r>
              <a:rPr lang="zh-CN" altLang="en-US" dirty="0" smtClean="0"/>
              <a:t>进程有</a:t>
            </a:r>
            <a:r>
              <a:rPr lang="zh-CN" altLang="en-US" dirty="0" smtClean="0"/>
              <a:t>所放缓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28674" name="Picture 2" descr="E:\世界经济\未标题-2 拷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997200"/>
            <a:ext cx="7488238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827584" y="1700808"/>
            <a:ext cx="1080120" cy="108012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0"/>
            <a:tileRect/>
          </a:gradFill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贸易出口额</a:t>
            </a:r>
          </a:p>
        </p:txBody>
      </p:sp>
      <p:sp>
        <p:nvSpPr>
          <p:cNvPr id="5" name="椭圆 4"/>
          <p:cNvSpPr/>
          <p:nvPr/>
        </p:nvSpPr>
        <p:spPr>
          <a:xfrm>
            <a:off x="1043608" y="1700808"/>
            <a:ext cx="1080120" cy="108012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</a:gradFill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货物贸易量</a:t>
            </a:r>
          </a:p>
        </p:txBody>
      </p:sp>
      <p:sp>
        <p:nvSpPr>
          <p:cNvPr id="6" name="椭圆 5"/>
          <p:cNvSpPr/>
          <p:nvPr/>
        </p:nvSpPr>
        <p:spPr>
          <a:xfrm>
            <a:off x="1331640" y="1700808"/>
            <a:ext cx="1080120" cy="108012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3500000" scaled="0"/>
          </a:gradFill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货物贸易额</a:t>
            </a:r>
          </a:p>
        </p:txBody>
      </p:sp>
      <p:sp>
        <p:nvSpPr>
          <p:cNvPr id="8" name="椭圆 7"/>
          <p:cNvSpPr/>
          <p:nvPr/>
        </p:nvSpPr>
        <p:spPr>
          <a:xfrm>
            <a:off x="1619672" y="1700808"/>
            <a:ext cx="1080120" cy="108012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3500000" scaled="0"/>
          </a:gradFill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外国直接投资</a:t>
            </a:r>
          </a:p>
        </p:txBody>
      </p:sp>
      <p:pic>
        <p:nvPicPr>
          <p:cNvPr id="10" name="Picture 2" descr="E:\世界经济\未标题-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5001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46901E-6 C 0.05938 -0.01896 0.11875 -0.03792 0.19254 -0.00786 C 0.26632 0.02221 0.40139 0.14963 0.44323 0.18109 " pathEditMode="relative" rAng="0" ptsTypes="a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-0.03585 C -0.02292 -0.04672 0.06041 -0.05759 0.12656 -0.03978 C 0.19271 -0.02197 0.26076 0.05134 0.29062 0.07146 C 0.32048 0.09158 0.31302 0.08649 0.30555 0.0814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1781 C 0.01823 -0.0222 0.04045 -0.02613 0.0651 -0.0155 C 0.0901 -0.00463 0.13229 0.03654 0.14583 0.04718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8686800" cy="1209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全球贸易保护主义压力</a:t>
            </a:r>
            <a:r>
              <a:rPr lang="zh-CN" altLang="en-US" dirty="0" smtClean="0"/>
              <a:t>增大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29698" name="Picture 2" descr="E:\世界经济\128F35945F5C3D286852AFF4F3B7C8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2060575"/>
            <a:ext cx="34575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32363" y="1484313"/>
            <a:ext cx="1871662" cy="5238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黑体" pitchFamily="2" charset="-122"/>
                <a:ea typeface="黑体" pitchFamily="2" charset="-122"/>
              </a:rPr>
              <a:t>主要原因</a:t>
            </a:r>
          </a:p>
        </p:txBody>
      </p:sp>
      <p:pic>
        <p:nvPicPr>
          <p:cNvPr id="30723" name="Picture 3" descr="E:\世界经济\F200902041044561733245283 拷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2133600"/>
            <a:ext cx="5815012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世界经济\未标题-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150018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 descr="E:\世界经济\Img242242461 拷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23193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8686800" cy="1209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加快</a:t>
            </a:r>
            <a:r>
              <a:rPr lang="zh-CN" altLang="en-US" dirty="0" smtClean="0"/>
              <a:t>自主创新</a:t>
            </a:r>
            <a:r>
              <a:rPr lang="zh-CN" altLang="en-US" dirty="0" smtClean="0"/>
              <a:t>步伐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构建</a:t>
            </a:r>
            <a:r>
              <a:rPr lang="zh-CN" altLang="en-US" dirty="0" smtClean="0"/>
              <a:t>国际竞争新优势</a:t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33795" name="Picture 3" descr="E:\世界经济\未标题-12 拷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196975"/>
            <a:ext cx="65405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E:\世界经济\未标题-21 拷贝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0350"/>
            <a:ext cx="132397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79</Words>
  <Application>Microsoft Office PowerPoint</Application>
  <PresentationFormat>全屏显示(4:3)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世界经济将持续维持低速增长 </vt:lpstr>
      <vt:lpstr>世界经济格局发生重大变化  </vt:lpstr>
      <vt:lpstr>经济全球化进程有所放缓 </vt:lpstr>
      <vt:lpstr>全球贸易保护主义压力增大 </vt:lpstr>
      <vt:lpstr>加快自主创新步伐 构建国际竞争新优势 </vt:lpstr>
    </vt:vector>
  </TitlesOfParts>
  <Company>WwW.YlmF.CoM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雨林木风</dc:creator>
  <cp:lastModifiedBy>微软用户</cp:lastModifiedBy>
  <cp:revision>247</cp:revision>
  <dcterms:created xsi:type="dcterms:W3CDTF">2012-01-06T12:58:53Z</dcterms:created>
  <dcterms:modified xsi:type="dcterms:W3CDTF">2012-03-27T08:29:41Z</dcterms:modified>
</cp:coreProperties>
</file>