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42" r:id="rId3"/>
    <p:sldId id="258" r:id="rId4"/>
    <p:sldId id="309" r:id="rId5"/>
    <p:sldId id="312" r:id="rId6"/>
    <p:sldId id="313" r:id="rId7"/>
    <p:sldId id="314" r:id="rId8"/>
    <p:sldId id="266" r:id="rId9"/>
    <p:sldId id="330" r:id="rId10"/>
    <p:sldId id="315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>
      <p:cViewPr>
        <p:scale>
          <a:sx n="57" d="100"/>
          <a:sy n="57" d="100"/>
        </p:scale>
        <p:origin x="-1546" y="-6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ackage4.package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ackage5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title>
      <c:tx>
        <c:rich>
          <a:bodyPr/>
          <a:lstStyle/>
          <a:p>
            <a:pPr>
              <a:defRPr/>
            </a:pPr>
            <a:r>
              <a:rPr lang="zh-CN"/>
              <a:t>国内生产总值同比增长率</a:t>
            </a:r>
          </a:p>
        </c:rich>
      </c:tx>
      <c:layout>
        <c:manualLayout>
          <c:xMode val="edge"/>
          <c:yMode val="edge"/>
          <c:x val="0.31103678929765977"/>
          <c:y val="1.9305019305019332E-2"/>
        </c:manualLayout>
      </c:layout>
    </c:title>
    <c:plotArea>
      <c:layout>
        <c:manualLayout>
          <c:layoutTarget val="inner"/>
          <c:xMode val="edge"/>
          <c:yMode val="edge"/>
          <c:x val="3.2334370255156959E-2"/>
          <c:y val="9.7591587045883957E-2"/>
          <c:w val="0.9676656297448436"/>
          <c:h val="0.8134237013788591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2011年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  <c:pt idx="4">
                  <c:v>一季度</c:v>
                </c:pt>
                <c:pt idx="5">
                  <c:v>二季度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9.7000000000000011</c:v>
                </c:pt>
                <c:pt idx="1">
                  <c:v>9.6</c:v>
                </c:pt>
                <c:pt idx="2">
                  <c:v>9.4</c:v>
                </c:pt>
                <c:pt idx="3">
                  <c:v>9.2000000000000011</c:v>
                </c:pt>
                <c:pt idx="4">
                  <c:v>8.1</c:v>
                </c:pt>
                <c:pt idx="5">
                  <c:v>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2012年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  <c:pt idx="4">
                  <c:v>一季度</c:v>
                </c:pt>
                <c:pt idx="5">
                  <c:v>二季度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4">
                  <c:v>8.1</c:v>
                </c:pt>
                <c:pt idx="5">
                  <c:v>7.8</c:v>
                </c:pt>
              </c:numCache>
            </c:numRef>
          </c:val>
        </c:ser>
        <c:dLbls>
          <c:showVal val="1"/>
        </c:dLbls>
        <c:marker val="1"/>
        <c:axId val="147056128"/>
        <c:axId val="147057664"/>
      </c:lineChart>
      <c:catAx>
        <c:axId val="147056128"/>
        <c:scaling>
          <c:orientation val="minMax"/>
        </c:scaling>
        <c:axPos val="b"/>
        <c:numFmt formatCode="General" sourceLinked="1"/>
        <c:majorTickMark val="none"/>
        <c:tickLblPos val="nextTo"/>
        <c:crossAx val="147057664"/>
        <c:crosses val="autoZero"/>
        <c:auto val="1"/>
        <c:lblAlgn val="ctr"/>
        <c:lblOffset val="100"/>
      </c:catAx>
      <c:valAx>
        <c:axId val="147057664"/>
        <c:scaling>
          <c:orientation val="minMax"/>
        </c:scaling>
        <c:delete val="1"/>
        <c:axPos val="l"/>
        <c:numFmt formatCode="General" sourceLinked="1"/>
        <c:tickLblPos val="none"/>
        <c:crossAx val="147056128"/>
        <c:crosses val="autoZero"/>
        <c:crossBetween val="between"/>
      </c:valAx>
      <c:spPr>
        <a:noFill/>
        <a:ln w="25383">
          <a:noFill/>
        </a:ln>
      </c:spPr>
    </c:plotArea>
    <c:legend>
      <c:legendPos val="t"/>
      <c:layout>
        <c:manualLayout>
          <c:xMode val="edge"/>
          <c:yMode val="edge"/>
          <c:x val="0.34097373279845083"/>
          <c:y val="0.12513649276986444"/>
          <c:w val="0.34303824062126026"/>
          <c:h val="8.5135313142037164E-2"/>
        </c:manualLayout>
      </c:layout>
    </c:legend>
    <c:plotVisOnly val="1"/>
    <c:dispBlanksAs val="gap"/>
  </c:chart>
  <c:spPr>
    <a:solidFill>
      <a:srgbClr val="FFC000"/>
    </a:solidFill>
    <a:effectLst>
      <a:softEdge rad="635000"/>
    </a:effectLst>
  </c:spPr>
  <c:txPr>
    <a:bodyPr/>
    <a:lstStyle/>
    <a:p>
      <a:pPr>
        <a:defRPr sz="1799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2012</a:t>
            </a:r>
            <a:r>
              <a:rPr lang="zh-CN" altLang="en-US" dirty="0" smtClean="0"/>
              <a:t>年我国</a:t>
            </a:r>
            <a:r>
              <a:rPr lang="zh-CN" altLang="en-US" dirty="0"/>
              <a:t>出口增速</a:t>
            </a:r>
          </a:p>
        </c:rich>
      </c:tx>
      <c:layout>
        <c:manualLayout>
          <c:xMode val="edge"/>
          <c:yMode val="edge"/>
          <c:x val="0.24157303370786537"/>
          <c:y val="2.0161290322580641E-2"/>
        </c:manualLayout>
      </c:layout>
    </c:title>
    <c:plotArea>
      <c:layout>
        <c:manualLayout>
          <c:layoutTarget val="inner"/>
          <c:xMode val="edge"/>
          <c:yMode val="edge"/>
          <c:x val="0.11422029886816572"/>
          <c:y val="0.18749715914625181"/>
          <c:w val="0.85244635826771653"/>
          <c:h val="0.7841874999999995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我国出口增速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 formatCode="0%">
                  <c:v>-5.000000000000001E-2</c:v>
                </c:pt>
                <c:pt idx="1">
                  <c:v>0.18400000000000016</c:v>
                </c:pt>
                <c:pt idx="2">
                  <c:v>8.8000000000000078E-2</c:v>
                </c:pt>
                <c:pt idx="3">
                  <c:v>4.9000000000000057E-2</c:v>
                </c:pt>
                <c:pt idx="4">
                  <c:v>0.11500000000000002</c:v>
                </c:pt>
                <c:pt idx="5">
                  <c:v>0.11300000000000002</c:v>
                </c:pt>
                <c:pt idx="6">
                  <c:v>1.0000000000000007E-2</c:v>
                </c:pt>
              </c:numCache>
            </c:numRef>
          </c:val>
        </c:ser>
        <c:marker val="1"/>
        <c:axId val="154183168"/>
        <c:axId val="154185088"/>
      </c:lineChart>
      <c:catAx>
        <c:axId val="154183168"/>
        <c:scaling>
          <c:orientation val="minMax"/>
        </c:scaling>
        <c:axPos val="b"/>
        <c:numFmt formatCode="General" sourceLinked="1"/>
        <c:majorTickMark val="none"/>
        <c:tickLblPos val="nextTo"/>
        <c:crossAx val="154185088"/>
        <c:crosses val="autoZero"/>
        <c:auto val="1"/>
        <c:lblAlgn val="ctr"/>
        <c:lblOffset val="100"/>
      </c:catAx>
      <c:valAx>
        <c:axId val="15418508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5418316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gradFill flip="none" rotWithShape="1">
      <a:gsLst>
        <a:gs pos="12000">
          <a:srgbClr val="FFFF00"/>
        </a:gs>
        <a:gs pos="50000">
          <a:srgbClr val="FFFF00">
            <a:tint val="44500"/>
            <a:satMod val="160000"/>
          </a:srgbClr>
        </a:gs>
        <a:gs pos="100000">
          <a:srgbClr val="FFFF00">
            <a:tint val="23500"/>
            <a:satMod val="160000"/>
          </a:srgbClr>
        </a:gs>
      </a:gsLst>
      <a:lin ang="16200000" scaled="1"/>
      <a:tileRect/>
    </a:gradFill>
    <a:effectLst>
      <a:softEdge rad="317500"/>
    </a:effectLst>
  </c:spPr>
  <c:txPr>
    <a:bodyPr/>
    <a:lstStyle/>
    <a:p>
      <a:pPr>
        <a:defRPr sz="1799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1"/>
  <c:chart>
    <c:autoTitleDeleted val="1"/>
    <c:plotArea>
      <c:layout>
        <c:manualLayout>
          <c:layoutTarget val="inner"/>
          <c:xMode val="edge"/>
          <c:yMode val="edge"/>
          <c:x val="8.9629470327203822E-2"/>
          <c:y val="2.8116843700136378E-2"/>
          <c:w val="0.86048070531484822"/>
          <c:h val="0.8826718528859127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规模以上工业增加值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4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4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4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mtClean="0"/>
                      <a:t>9.70</a:t>
                    </a:r>
                    <a:r>
                      <a:rPr lang="en-US" altLang="zh-CN" dirty="0"/>
                      <a:t>%</a:t>
                    </a:r>
                  </a:p>
                </c:rich>
              </c:tx>
              <c:numFmt formatCode="0.0_);\(0.0\)" sourceLinked="0"/>
              <c:spPr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mtClean="0"/>
                      <a:t> </a:t>
                    </a:r>
                    <a:r>
                      <a:rPr lang="en-US" altLang="zh-CN" dirty="0"/>
                      <a:t>10.60%</a:t>
                    </a:r>
                  </a:p>
                </c:rich>
              </c:tx>
              <c:numFmt formatCode="0.0_);\(0.0\)" sourceLinked="0"/>
              <c:spPr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mtClean="0"/>
                      <a:t>15.10</a:t>
                    </a:r>
                    <a:r>
                      <a:rPr lang="en-US" altLang="zh-CN" dirty="0"/>
                      <a:t>%</a:t>
                    </a:r>
                  </a:p>
                </c:rich>
              </c:tx>
              <c:numFmt formatCode="0.0_);\(0.0\)" sourceLinked="0"/>
              <c:spPr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mtClean="0"/>
                      <a:t>15.50</a:t>
                    </a:r>
                    <a:r>
                      <a:rPr lang="en-US" altLang="zh-CN"/>
                      <a:t>%</a:t>
                    </a:r>
                  </a:p>
                </c:rich>
              </c:tx>
              <c:numFmt formatCode="0.0_);\(0.0\)" sourceLinked="0"/>
              <c:spPr/>
            </c:dLbl>
            <c:numFmt formatCode="0.0_);\(0.0\)" sourceLinked="0"/>
            <c:showVal val="1"/>
            <c:showCatName val="1"/>
          </c:dLbls>
          <c:cat>
            <c:strRef>
              <c:f>Sheet1!$A$2:$A$5</c:f>
              <c:strCache>
                <c:ptCount val="4"/>
                <c:pt idx="0">
                  <c:v>东部</c:v>
                </c:pt>
                <c:pt idx="1">
                  <c:v>东北</c:v>
                </c:pt>
                <c:pt idx="2">
                  <c:v>中部</c:v>
                </c:pt>
                <c:pt idx="3">
                  <c:v>西部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9.7000000000000003E-2</c:v>
                </c:pt>
                <c:pt idx="1">
                  <c:v>0.10600000000000002</c:v>
                </c:pt>
                <c:pt idx="2">
                  <c:v>0.15100000000000016</c:v>
                </c:pt>
                <c:pt idx="3">
                  <c:v>0.15500000000000017</c:v>
                </c:pt>
              </c:numCache>
            </c:numRef>
          </c:val>
        </c:ser>
        <c:gapWidth val="100"/>
        <c:axId val="177235840"/>
        <c:axId val="177664000"/>
      </c:barChart>
      <c:catAx>
        <c:axId val="177235840"/>
        <c:scaling>
          <c:orientation val="minMax"/>
        </c:scaling>
        <c:axPos val="l"/>
        <c:numFmt formatCode="General" sourceLinked="1"/>
        <c:tickLblPos val="nextTo"/>
        <c:crossAx val="177664000"/>
        <c:crosses val="autoZero"/>
        <c:auto val="1"/>
        <c:lblAlgn val="ctr"/>
        <c:lblOffset val="100"/>
      </c:catAx>
      <c:valAx>
        <c:axId val="177664000"/>
        <c:scaling>
          <c:orientation val="minMax"/>
        </c:scaling>
        <c:axPos val="b"/>
        <c:majorGridlines/>
        <c:numFmt formatCode="0%" sourceLinked="0"/>
        <c:tickLblPos val="nextTo"/>
        <c:crossAx val="177235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2012</a:t>
            </a:r>
            <a:r>
              <a:rPr lang="zh-CN"/>
              <a:t>年</a:t>
            </a:r>
            <a:r>
              <a:rPr lang="en-US"/>
              <a:t>1-7</a:t>
            </a:r>
            <a:r>
              <a:rPr lang="zh-CN"/>
              <a:t>月份全国房地产开发和销售情况</a:t>
            </a:r>
          </a:p>
        </c:rich>
      </c:tx>
      <c:layout>
        <c:manualLayout>
          <c:xMode val="edge"/>
          <c:yMode val="edge"/>
          <c:x val="0.19063545150501673"/>
          <c:y val="1.9027484143763245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商品房销售金额增速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1-2月</c:v>
                </c:pt>
                <c:pt idx="1">
                  <c:v>1-3月</c:v>
                </c:pt>
                <c:pt idx="2">
                  <c:v>1-4月</c:v>
                </c:pt>
                <c:pt idx="3">
                  <c:v>1-5月</c:v>
                </c:pt>
                <c:pt idx="4">
                  <c:v>1-6月</c:v>
                </c:pt>
                <c:pt idx="5">
                  <c:v>1-7月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-20.9</c:v>
                </c:pt>
                <c:pt idx="1">
                  <c:v>-14.6</c:v>
                </c:pt>
                <c:pt idx="2">
                  <c:v>-11.8</c:v>
                </c:pt>
                <c:pt idx="3">
                  <c:v>-9.1</c:v>
                </c:pt>
                <c:pt idx="4">
                  <c:v>-5.2</c:v>
                </c:pt>
                <c:pt idx="5">
                  <c:v>-0.5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商品房销售面积增速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1-2月</c:v>
                </c:pt>
                <c:pt idx="1">
                  <c:v>1-3月</c:v>
                </c:pt>
                <c:pt idx="2">
                  <c:v>1-4月</c:v>
                </c:pt>
                <c:pt idx="3">
                  <c:v>1-5月</c:v>
                </c:pt>
                <c:pt idx="4">
                  <c:v>1-6月</c:v>
                </c:pt>
                <c:pt idx="5">
                  <c:v>1-7月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-14</c:v>
                </c:pt>
                <c:pt idx="1">
                  <c:v>-13.6</c:v>
                </c:pt>
                <c:pt idx="2">
                  <c:v>-13.4</c:v>
                </c:pt>
                <c:pt idx="3">
                  <c:v>-12.4</c:v>
                </c:pt>
                <c:pt idx="4">
                  <c:v>-10</c:v>
                </c:pt>
                <c:pt idx="5">
                  <c:v>-6.6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房地产开发投资增速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1-2月</c:v>
                </c:pt>
                <c:pt idx="1">
                  <c:v>1-3月</c:v>
                </c:pt>
                <c:pt idx="2">
                  <c:v>1-4月</c:v>
                </c:pt>
                <c:pt idx="3">
                  <c:v>1-5月</c:v>
                </c:pt>
                <c:pt idx="4">
                  <c:v>1-6月</c:v>
                </c:pt>
                <c:pt idx="5">
                  <c:v>1-7月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27.7</c:v>
                </c:pt>
                <c:pt idx="1">
                  <c:v>23.5</c:v>
                </c:pt>
                <c:pt idx="2">
                  <c:v>18.7</c:v>
                </c:pt>
                <c:pt idx="3">
                  <c:v>18.5</c:v>
                </c:pt>
                <c:pt idx="4">
                  <c:v>16.600000000000001</c:v>
                </c:pt>
                <c:pt idx="5">
                  <c:v>15.4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房地产开发本年到位资金增速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1-2月</c:v>
                </c:pt>
                <c:pt idx="1">
                  <c:v>1-3月</c:v>
                </c:pt>
                <c:pt idx="2">
                  <c:v>1-4月</c:v>
                </c:pt>
                <c:pt idx="3">
                  <c:v>1-5月</c:v>
                </c:pt>
                <c:pt idx="4">
                  <c:v>1-6月</c:v>
                </c:pt>
                <c:pt idx="5">
                  <c:v>1-7月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16.2</c:v>
                </c:pt>
                <c:pt idx="1">
                  <c:v>8.2000000000000011</c:v>
                </c:pt>
                <c:pt idx="2">
                  <c:v>5.0999999999999996</c:v>
                </c:pt>
                <c:pt idx="3">
                  <c:v>5.7</c:v>
                </c:pt>
                <c:pt idx="4">
                  <c:v>5.7</c:v>
                </c:pt>
                <c:pt idx="5">
                  <c:v>6.2</c:v>
                </c:pt>
              </c:numCache>
            </c:numRef>
          </c:val>
        </c:ser>
        <c:marker val="1"/>
        <c:axId val="178430720"/>
        <c:axId val="178432640"/>
      </c:lineChart>
      <c:catAx>
        <c:axId val="178430720"/>
        <c:scaling>
          <c:orientation val="minMax"/>
        </c:scaling>
        <c:axPos val="b"/>
        <c:numFmt formatCode="General" sourceLinked="1"/>
        <c:majorTickMark val="none"/>
        <c:tickLblPos val="nextTo"/>
        <c:crossAx val="178432640"/>
        <c:crosses val="autoZero"/>
        <c:auto val="1"/>
        <c:lblAlgn val="ctr"/>
        <c:lblOffset val="100"/>
      </c:catAx>
      <c:valAx>
        <c:axId val="1784326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7843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54966247948299"/>
          <c:y val="0.16736153379600571"/>
          <c:w val="0.28366061265753084"/>
          <c:h val="0.63878180871562862"/>
        </c:manualLayout>
      </c:layout>
    </c:legend>
    <c:plotVisOnly val="1"/>
    <c:dispBlanksAs val="gap"/>
  </c:chart>
  <c:spPr>
    <a:gradFill flip="none" rotWithShape="1">
      <a:gsLst>
        <a:gs pos="0">
          <a:srgbClr val="FFC000"/>
        </a:gs>
        <a:gs pos="50000">
          <a:srgbClr val="FFFF00">
            <a:tint val="44500"/>
            <a:satMod val="160000"/>
          </a:srgbClr>
        </a:gs>
        <a:gs pos="100000">
          <a:srgbClr val="FFFF00">
            <a:tint val="23500"/>
            <a:satMod val="160000"/>
          </a:srgbClr>
        </a:gs>
      </a:gsLst>
      <a:lin ang="16200000" scaled="1"/>
      <a:tileRect/>
    </a:gradFill>
    <a:effectLst>
      <a:softEdge rad="317500"/>
    </a:effectLst>
  </c:spPr>
  <c:txPr>
    <a:bodyPr/>
    <a:lstStyle/>
    <a:p>
      <a:pPr>
        <a:defRPr sz="1799"/>
      </a:pPr>
      <a:endParaRPr lang="zh-CN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2011</a:t>
            </a:r>
            <a:r>
              <a:rPr lang="zh-CN" altLang="en-US" dirty="0" smtClean="0"/>
              <a:t>年、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1-6</a:t>
            </a:r>
            <a:r>
              <a:rPr lang="zh-CN" altLang="en-US" dirty="0" smtClean="0"/>
              <a:t>月经济类型企业利润总额同比增速</a:t>
            </a:r>
            <a:endParaRPr lang="zh-CN" altLang="en-US" dirty="0"/>
          </a:p>
        </c:rich>
      </c:tx>
      <c:layout>
        <c:manualLayout>
          <c:xMode val="edge"/>
          <c:yMode val="edge"/>
          <c:x val="0.12869198312236313"/>
          <c:y val="1.9855595667870075E-2"/>
        </c:manualLayout>
      </c:layout>
    </c:title>
    <c:plotArea>
      <c:layout>
        <c:manualLayout>
          <c:layoutTarget val="inner"/>
          <c:xMode val="edge"/>
          <c:yMode val="edge"/>
          <c:x val="1.7454833770778652E-2"/>
          <c:y val="0.2449808354627277"/>
          <c:w val="0.969444444444447"/>
          <c:h val="0.6228385734918375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2011年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zh-CN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利润同比增速</c:v>
                </c:pt>
                <c:pt idx="1">
                  <c:v>国有及国有控股企业</c:v>
                </c:pt>
                <c:pt idx="2">
                  <c:v>集体企业</c:v>
                </c:pt>
                <c:pt idx="3">
                  <c:v>股份制企业</c:v>
                </c:pt>
                <c:pt idx="4">
                  <c:v>外商及港澳投资</c:v>
                </c:pt>
                <c:pt idx="5">
                  <c:v>私营企业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0.28700000000000031</c:v>
                </c:pt>
                <c:pt idx="1">
                  <c:v>0.20200000000000001</c:v>
                </c:pt>
                <c:pt idx="2">
                  <c:v>0.33800000000000047</c:v>
                </c:pt>
                <c:pt idx="3">
                  <c:v>0.34800000000000031</c:v>
                </c:pt>
                <c:pt idx="4">
                  <c:v>0.14500000000000016</c:v>
                </c:pt>
                <c:pt idx="5">
                  <c:v>0.47200000000000031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58102057924299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dirty="0">
                        <a:solidFill>
                          <a:schemeClr val="accent2"/>
                        </a:solidFill>
                      </a:rPr>
                      <a:t>-2.20%</a:t>
                    </a:r>
                  </a:p>
                </c:rich>
              </c:tx>
              <c:spPr/>
              <c:dLblPos val="outEnd"/>
            </c:dLbl>
            <c:dLbl>
              <c:idx val="1"/>
              <c:layout>
                <c:manualLayout>
                  <c:x val="-5.0925337632080489E-17"/>
                  <c:y val="-3.206714405470100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dirty="0">
                        <a:solidFill>
                          <a:schemeClr val="accent2"/>
                        </a:solidFill>
                      </a:rPr>
                      <a:t>-10.90%</a:t>
                    </a:r>
                  </a:p>
                </c:rich>
              </c:tx>
              <c:spPr/>
              <c:dLblPos val="outEnd"/>
            </c:dLbl>
            <c:dLbl>
              <c:idx val="3"/>
              <c:layout>
                <c:manualLayout>
                  <c:x val="2.5000000000000001E-2"/>
                  <c:y val="-3.206714405470107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dirty="0">
                        <a:solidFill>
                          <a:schemeClr val="accent2"/>
                        </a:solidFill>
                      </a:rPr>
                      <a:t>-0.40%</a:t>
                    </a:r>
                  </a:p>
                </c:rich>
              </c:tx>
              <c:spPr/>
              <c:dLblPos val="outEnd"/>
            </c:dLbl>
            <c:dLbl>
              <c:idx val="4"/>
              <c:layout>
                <c:manualLayout>
                  <c:x val="-2.7777777777778945E-3"/>
                  <c:y val="-1.3743061737729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dirty="0">
                        <a:solidFill>
                          <a:schemeClr val="accent2"/>
                        </a:solidFill>
                      </a:rPr>
                      <a:t>-13.40%</a:t>
                    </a:r>
                  </a:p>
                </c:rich>
              </c:tx>
              <c:spPr/>
              <c:dLblPos val="outEnd"/>
            </c:dLbl>
            <c:dLbl>
              <c:idx val="5"/>
              <c:layout>
                <c:manualLayout>
                  <c:x val="1.1111111111111125E-2"/>
                  <c:y val="-1.3743061737729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showVal val="1"/>
          </c:dLbls>
          <c:cat>
            <c:strRef>
              <c:f>Sheet1!$A$2:$A$7</c:f>
              <c:strCache>
                <c:ptCount val="6"/>
                <c:pt idx="0">
                  <c:v>利润同比增速</c:v>
                </c:pt>
                <c:pt idx="1">
                  <c:v>国有及国有控股企业</c:v>
                </c:pt>
                <c:pt idx="2">
                  <c:v>集体企业</c:v>
                </c:pt>
                <c:pt idx="3">
                  <c:v>股份制企业</c:v>
                </c:pt>
                <c:pt idx="4">
                  <c:v>外商及港澳投资</c:v>
                </c:pt>
                <c:pt idx="5">
                  <c:v>私营企业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-2.1999999999999999E-2</c:v>
                </c:pt>
                <c:pt idx="1">
                  <c:v>-0.10900000000000008</c:v>
                </c:pt>
                <c:pt idx="2" formatCode="0%">
                  <c:v>0.1</c:v>
                </c:pt>
                <c:pt idx="3">
                  <c:v>-4.0000000000000053E-3</c:v>
                </c:pt>
                <c:pt idx="4">
                  <c:v>-0.13400000000000001</c:v>
                </c:pt>
                <c:pt idx="5">
                  <c:v>0.16500000000000001</c:v>
                </c:pt>
              </c:numCache>
            </c:numRef>
          </c:val>
        </c:ser>
        <c:dLbls>
          <c:showVal val="1"/>
        </c:dLbls>
        <c:overlap val="-25"/>
        <c:axId val="180006272"/>
        <c:axId val="180830592"/>
      </c:barChart>
      <c:catAx>
        <c:axId val="180006272"/>
        <c:scaling>
          <c:orientation val="minMax"/>
        </c:scaling>
        <c:axPos val="b"/>
        <c:numFmt formatCode="General" sourceLinked="1"/>
        <c:majorTickMark val="none"/>
        <c:tickLblPos val="nextTo"/>
        <c:crossAx val="180830592"/>
        <c:crosses val="autoZero"/>
        <c:auto val="1"/>
        <c:lblAlgn val="ctr"/>
        <c:lblOffset val="100"/>
      </c:catAx>
      <c:valAx>
        <c:axId val="180830592"/>
        <c:scaling>
          <c:orientation val="minMax"/>
        </c:scaling>
        <c:delete val="1"/>
        <c:axPos val="l"/>
        <c:numFmt formatCode="0.00%" sourceLinked="1"/>
        <c:tickLblPos val="none"/>
        <c:crossAx val="18000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552742616033757"/>
          <c:y val="0.1028880866425992"/>
          <c:w val="0.25"/>
          <c:h val="6.6787003610108323E-2"/>
        </c:manualLayout>
      </c:layout>
    </c:legend>
    <c:plotVisOnly val="1"/>
    <c:dispBlanksAs val="gap"/>
  </c:chart>
  <c:spPr>
    <a:gradFill flip="none" rotWithShape="1">
      <a:gsLst>
        <a:gs pos="0">
          <a:srgbClr val="FFFF00"/>
        </a:gs>
        <a:gs pos="100000">
          <a:prstClr val="white">
            <a:alpha val="43000"/>
          </a:prstClr>
        </a:gs>
        <a:gs pos="85000">
          <a:prstClr val="white">
            <a:lumMod val="95000"/>
          </a:prstClr>
        </a:gs>
        <a:gs pos="100000">
          <a:srgbClr val="4D0808"/>
        </a:gs>
      </a:gsLst>
      <a:lin ang="16200000" scaled="1"/>
      <a:tileRect/>
    </a:gradFill>
    <a:effectLst>
      <a:outerShdw blurRad="76200" dir="13500000" sy="23000" kx="1200000" algn="br" rotWithShape="0">
        <a:prstClr val="black">
          <a:alpha val="20000"/>
        </a:prstClr>
      </a:outerShdw>
      <a:softEdge rad="317500"/>
    </a:effectLst>
  </c:spPr>
  <c:txPr>
    <a:bodyPr/>
    <a:lstStyle/>
    <a:p>
      <a:pPr>
        <a:defRPr sz="1799"/>
      </a:pPr>
      <a:endParaRPr lang="zh-CN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0.00855</cdr:x>
      <cdr:y>0.02975</cdr:y>
    </cdr:from>
    <cdr:to>
      <cdr:x>0.06838</cdr:x>
      <cdr:y>0.14877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144016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400" dirty="0" smtClean="0"/>
            <a:t>%</a:t>
          </a:r>
          <a:endParaRPr lang="zh-CN" alt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0.28738</cdr:x>
      <cdr:y>0.92108</cdr:y>
    </cdr:from>
    <cdr:to>
      <cdr:x>0.91599</cdr:x>
      <cdr:y>0.9985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7784" y="6021288"/>
          <a:ext cx="5748010" cy="432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600" dirty="0" smtClean="0"/>
            <a:t>数据来源：国家统计局</a:t>
          </a:r>
          <a:endParaRPr lang="zh-CN" alt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9B1DDA5-982D-4B64-89D9-9C88C863AE10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972772C-8CB7-4C5D-B930-6ED2811CD0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25623F9-7FE3-40C4-B34C-9E3101892FEC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59EA30A-7A46-455D-A834-F28448BABA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18AC5-3029-463F-B49C-8E317F7068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C1B78-9CAE-40C5-B218-2BF2D714369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94129-3325-4799-B09F-D4BC8EE432B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01FE-6039-46D7-91EB-1442B310F861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7B73-3B9E-4A97-895E-522A7746AC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:\国内经济\未标题-2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FFCC-46ED-4301-909D-1AEE000EBED9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DBC2-165E-4321-93ED-141EB82472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5C0D-4311-446A-A146-909D5F0ACD04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1E25-80D8-40DC-B39E-D86F5A6CEC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D9C9-0856-45BC-AE50-D51BE23F82E2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1DA4-1649-404F-AD43-2535F9520D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12F3-5ADD-4D72-BB5E-084B8EF64AB4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C4BD-C804-4E64-9685-DAF041B7B9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0117-524E-481A-9367-CB42DD581D2A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721C-2A08-48B4-90F1-424C430834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国内经济\未标题-2副本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E:\国内经济\发送资料\杂志社logo带网址 (一点红)副本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308725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323D-B3BE-4692-A74A-E981B9E6C398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9721-7FEF-4AF7-8FC3-70DF7B12BC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6A27-1C75-449D-AEFB-A6950E759093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F035-14F5-4FD9-8CEA-D8134F8D6B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1984-11DD-4871-A4D2-78A16D9242D9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947D-5840-437C-8137-303B7F3449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2B7A-63A1-46C6-9086-A364C9E80F45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38F3-E070-48AE-876F-A083D60A63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6990-5766-413A-B66A-D8EF40417B68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049D-64B6-4D2E-9730-66CDB511FF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B080-4B90-4FB4-AA7F-1B614560EFE7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0F35-2639-4EE6-8AAA-3649C6BE69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8436-6A62-4F14-BBA6-6B3AD39AC07B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1163-54F9-4DBE-BD07-A75B7FE800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6262-8BE9-46C9-BC0F-5E42DCA0B9A4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36F3-631F-4F0D-A425-335727031E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5EBC-D93E-4515-BED2-7E395E018E8D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E64B-F52F-4D36-A1AA-1499A50C00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:\国内经济\发送资料\杂志社logo带网址 (一点红)副本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353175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国内经济\未342题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3175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E:\国内经济\本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E:\国内经济\发送资料\杂志社logo带网址 (一点红)副本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353175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国内经济\未标题-2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C45-1846-4555-A897-90404A5A891C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D857-7463-4BC3-B01D-43A51F3F04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国内经济\未标题-2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6353-252C-4524-AE12-8914F0C311A5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84F7-B73C-483F-9072-632CBD70BE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国内经济\图片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2A133-086B-4C8D-BC70-6098CE6CDF54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334A76-8F8F-41A3-9CDC-3DA502D57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黑体" pitchFamily="2" charset="-122"/>
          <a:ea typeface="黑体" pitchFamily="2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EFB4D9-79C7-49A7-999D-ABAF503FDFDD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6D0CD2-9BBD-4EE3-8E68-1778385DE5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91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5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22" name="Picture 2" descr="E:\国内经济\未命名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575" y="4365625"/>
            <a:ext cx="5113338" cy="2011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zh-CN" sz="5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把稳增长放在</a:t>
            </a:r>
            <a:endParaRPr lang="en-US" altLang="zh-CN" sz="5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zh-CN" sz="5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更加重要的位置</a:t>
            </a:r>
          </a:p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0" name="Picture 1" descr="E:\国内经济\发送资料\杂志社logo带网址 (一点红)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308725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表 10"/>
          <p:cNvGraphicFramePr>
            <a:graphicFrameLocks/>
          </p:cNvGraphicFramePr>
          <p:nvPr/>
        </p:nvGraphicFramePr>
        <p:xfrm>
          <a:off x="179388" y="908050"/>
          <a:ext cx="8640762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9" name="Picture 9" descr="E:\国内经济\102127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068638"/>
            <a:ext cx="6840538" cy="1885950"/>
          </a:xfrm>
          <a:prstGeom prst="rect">
            <a:avLst/>
          </a:prstGeom>
          <a:gradFill>
            <a:gsLst>
              <a:gs pos="100000">
                <a:schemeClr val="bg1"/>
              </a:gs>
              <a:gs pos="22000">
                <a:schemeClr val="tx2">
                  <a:lumMod val="20000"/>
                  <a:lumOff val="80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875" y="6381750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数据来源：国家统计局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E:\国内经济\未命名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908050"/>
            <a:ext cx="3779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E:\国内经济\问号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876300"/>
            <a:ext cx="38512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:\国内经济\未2题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5084763"/>
            <a:ext cx="37798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E:\国内经济\f96c667e3b822254d872ad2056b3f966副本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852738"/>
            <a:ext cx="37798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出口短期内大幅波动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1050" y="6021388"/>
            <a:ext cx="302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latin typeface="Calibri" pitchFamily="34" charset="0"/>
              </a:rPr>
              <a:t>数据来源：海关统计资讯网</a:t>
            </a:r>
          </a:p>
        </p:txBody>
      </p:sp>
      <p:graphicFrame>
        <p:nvGraphicFramePr>
          <p:cNvPr id="9" name="图表 8"/>
          <p:cNvGraphicFramePr>
            <a:graphicFrameLocks/>
          </p:cNvGraphicFramePr>
          <p:nvPr/>
        </p:nvGraphicFramePr>
        <p:xfrm>
          <a:off x="323850" y="981075"/>
          <a:ext cx="518477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-17145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地区经济运行分化明显</a:t>
            </a:r>
            <a:endParaRPr lang="zh-CN" altLang="en-US" dirty="0"/>
          </a:p>
        </p:txBody>
      </p:sp>
      <p:graphicFrame>
        <p:nvGraphicFramePr>
          <p:cNvPr id="3" name="图表 2"/>
          <p:cNvGraphicFramePr>
            <a:graphicFrameLocks/>
          </p:cNvGraphicFramePr>
          <p:nvPr/>
        </p:nvGraphicFramePr>
        <p:xfrm>
          <a:off x="0" y="1484313"/>
          <a:ext cx="5364163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84438" y="6308725"/>
            <a:ext cx="51831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latin typeface="Calibri" pitchFamily="34" charset="0"/>
              </a:rPr>
              <a:t>数据来源：国家统计局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9810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2012</a:t>
            </a:r>
            <a:r>
              <a:rPr lang="zh-CN" altLang="en-US" sz="2400" b="1">
                <a:latin typeface="Calibri" pitchFamily="34" charset="0"/>
              </a:rPr>
              <a:t>年</a:t>
            </a:r>
            <a:r>
              <a:rPr lang="en-US" altLang="zh-CN" sz="2400" b="1">
                <a:latin typeface="Calibri" pitchFamily="34" charset="0"/>
              </a:rPr>
              <a:t>1—6</a:t>
            </a:r>
            <a:r>
              <a:rPr lang="zh-CN" altLang="en-US" sz="2400" b="1">
                <a:latin typeface="Calibri" pitchFamily="34" charset="0"/>
              </a:rPr>
              <a:t>月份规模以上工业增加值</a:t>
            </a:r>
          </a:p>
        </p:txBody>
      </p:sp>
      <p:pic>
        <p:nvPicPr>
          <p:cNvPr id="22531" name="Picture 3" descr="E:\国内经济\1298950298_01585400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08050"/>
            <a:ext cx="35607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3438" y="6165850"/>
            <a:ext cx="5184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         东中西部经济发展相差较大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-17145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房地产市场出现新变化</a:t>
            </a:r>
            <a:endParaRPr lang="zh-CN" altLang="en-US" dirty="0"/>
          </a:p>
        </p:txBody>
      </p:sp>
      <p:graphicFrame>
        <p:nvGraphicFramePr>
          <p:cNvPr id="3" name="图表 2"/>
          <p:cNvGraphicFramePr>
            <a:graphicFrameLocks/>
          </p:cNvGraphicFramePr>
          <p:nvPr/>
        </p:nvGraphicFramePr>
        <p:xfrm>
          <a:off x="250825" y="1341438"/>
          <a:ext cx="864235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6308725"/>
            <a:ext cx="518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数据来源：国家统计局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4221163"/>
            <a:ext cx="5867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8201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就业约束有所缓解，财政金融风险约束上升</a:t>
            </a:r>
            <a:endParaRPr lang="zh-CN" altLang="en-US" dirty="0"/>
          </a:p>
        </p:txBody>
      </p:sp>
      <p:pic>
        <p:nvPicPr>
          <p:cNvPr id="23554" name="Picture 2" descr="E:\国内经济\20120315112551627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4438"/>
            <a:ext cx="5795963" cy="310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3528" y="1916113"/>
            <a:ext cx="276892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dirty="0">
                <a:latin typeface="Calibri" pitchFamily="34" charset="0"/>
              </a:rPr>
              <a:t>就业对经济增长的约束有所缓解</a:t>
            </a:r>
            <a:endParaRPr lang="en-US" altLang="zh-CN" sz="2400" dirty="0">
              <a:latin typeface="Calibri" pitchFamily="34" charset="0"/>
            </a:endParaRPr>
          </a:p>
        </p:txBody>
      </p:sp>
      <p:pic>
        <p:nvPicPr>
          <p:cNvPr id="24578" name="Picture 2" descr="E:\国内经济\w_182501_262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764704"/>
            <a:ext cx="51480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24525" y="5229225"/>
            <a:ext cx="3419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          经济下滑过快会</a:t>
            </a:r>
            <a:endParaRPr lang="en-US" altLang="zh-CN" sz="2400">
              <a:latin typeface="Calibri" pitchFamily="34" charset="0"/>
            </a:endParaRPr>
          </a:p>
          <a:p>
            <a:r>
              <a:rPr lang="zh-CN" altLang="en-US" sz="2400">
                <a:latin typeface="Calibri" pitchFamily="34" charset="0"/>
              </a:rPr>
              <a:t>导致结构性就业的压力</a:t>
            </a:r>
          </a:p>
        </p:txBody>
      </p:sp>
      <p:pic>
        <p:nvPicPr>
          <p:cNvPr id="23556" name="Picture 4" descr="E:\国内经济\104Z152a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" y="819546"/>
            <a:ext cx="9144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E:\国内经济\未标题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27164">
            <a:off x="827361" y="920345"/>
            <a:ext cx="405606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国内经济\图片111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163" y="4414838"/>
            <a:ext cx="5303837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E:\国内经济\未34题-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1268413"/>
            <a:ext cx="93964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国内经济\4497574662075337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050"/>
            <a:ext cx="5508625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E:\国内经济\121786357_21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052513"/>
            <a:ext cx="4094162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539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稳增长有利于促进短期宏观经济的平衡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64163" y="1484313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通胀压力缓解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35150" y="1484313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经济增速放缓</a:t>
            </a:r>
          </a:p>
        </p:txBody>
      </p:sp>
      <p:sp>
        <p:nvSpPr>
          <p:cNvPr id="7" name="左右箭头 6"/>
          <p:cNvSpPr/>
          <p:nvPr/>
        </p:nvSpPr>
        <p:spPr>
          <a:xfrm>
            <a:off x="2051050" y="4868863"/>
            <a:ext cx="5092718" cy="1466850"/>
          </a:xfrm>
          <a:prstGeom prst="left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</a:rPr>
              <a:t>应当</a:t>
            </a:r>
            <a:r>
              <a:rPr lang="zh-CN" altLang="zh-CN" sz="2400" dirty="0">
                <a:solidFill>
                  <a:schemeClr val="tx1"/>
                </a:solidFill>
              </a:rPr>
              <a:t>在经济增长和通货膨胀间取得平衡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E:\国内经济\201207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0875" y="3789363"/>
            <a:ext cx="39274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4213" y="4724400"/>
            <a:ext cx="2808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        稳定经济增长防止进一步偏离潜在经济增长水平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24525" y="2205038"/>
            <a:ext cx="3419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         实际与潜在经济增长率的匹配是短期宏观经济平衡的必要条件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E:\国内经济\7e87dfd1c63b78aa4e7dbb3eb1c863f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699" y="908720"/>
            <a:ext cx="4362805" cy="594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2" name="Picture 2" descr="E:\国内经济\103900_1553_1322728627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5342243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7" descr="E:\国内经济\xin_23303090810060001914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72408"/>
            <a:ext cx="5436096" cy="263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图表 6"/>
          <p:cNvGraphicFramePr>
            <a:graphicFrameLocks/>
          </p:cNvGraphicFramePr>
          <p:nvPr/>
        </p:nvGraphicFramePr>
        <p:xfrm>
          <a:off x="0" y="836613"/>
          <a:ext cx="9144000" cy="55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-180975" y="-171450"/>
            <a:ext cx="9540875" cy="10080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sz="3200" dirty="0" smtClean="0"/>
              <a:t>稳增长有利于解决当前经济运行中的突出问题</a:t>
            </a:r>
            <a:endParaRPr lang="zh-CN" altLang="en-US" sz="3200" dirty="0"/>
          </a:p>
        </p:txBody>
      </p:sp>
      <p:sp>
        <p:nvSpPr>
          <p:cNvPr id="9" name="下箭头 8"/>
          <p:cNvSpPr/>
          <p:nvPr/>
        </p:nvSpPr>
        <p:spPr>
          <a:xfrm>
            <a:off x="6372225" y="1700213"/>
            <a:ext cx="792163" cy="15843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10" name="下箭头 9"/>
          <p:cNvSpPr/>
          <p:nvPr/>
        </p:nvSpPr>
        <p:spPr>
          <a:xfrm>
            <a:off x="1331913" y="1700213"/>
            <a:ext cx="792162" cy="15843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国内经济\未标题-腻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3775"/>
            <a:ext cx="91440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0" y="3213100"/>
            <a:ext cx="4103688" cy="1223963"/>
            <a:chOff x="179512" y="2636912"/>
            <a:chExt cx="4104456" cy="1224136"/>
          </a:xfrm>
        </p:grpSpPr>
        <p:sp>
          <p:nvSpPr>
            <p:cNvPr id="51214" name="TextBox 16"/>
            <p:cNvSpPr txBox="1">
              <a:spLocks noChangeArrowheads="1"/>
            </p:cNvSpPr>
            <p:nvPr/>
          </p:nvSpPr>
          <p:spPr bwMode="auto">
            <a:xfrm>
              <a:off x="611560" y="2636912"/>
              <a:ext cx="367240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Calibri" pitchFamily="34" charset="0"/>
                </a:rPr>
                <a:t>人均：</a:t>
              </a:r>
              <a:r>
                <a:rPr lang="en-US" altLang="zh-CN">
                  <a:latin typeface="Calibri" pitchFamily="34" charset="0"/>
                </a:rPr>
                <a:t>5414</a:t>
              </a:r>
              <a:r>
                <a:rPr lang="zh-CN" altLang="en-US">
                  <a:latin typeface="Calibri" pitchFamily="34" charset="0"/>
                </a:rPr>
                <a:t>美元</a:t>
              </a:r>
              <a:endParaRPr lang="en-US" altLang="zh-CN">
                <a:latin typeface="Calibri" pitchFamily="34" charset="0"/>
              </a:endParaRPr>
            </a:p>
            <a:p>
              <a:r>
                <a:rPr lang="zh-CN" altLang="en-US">
                  <a:latin typeface="Calibri" pitchFamily="34" charset="0"/>
                </a:rPr>
                <a:t>世界排名第</a:t>
              </a:r>
              <a:r>
                <a:rPr lang="en-US" altLang="zh-CN">
                  <a:latin typeface="Calibri" pitchFamily="34" charset="0"/>
                </a:rPr>
                <a:t>89</a:t>
              </a:r>
              <a:r>
                <a:rPr lang="zh-CN" altLang="en-US">
                  <a:latin typeface="Calibri" pitchFamily="34" charset="0"/>
                </a:rPr>
                <a:t>位</a:t>
              </a:r>
              <a:endParaRPr lang="en-US" altLang="zh-CN">
                <a:latin typeface="Calibri" pitchFamily="34" charset="0"/>
              </a:endParaRPr>
            </a:p>
            <a:p>
              <a:r>
                <a:rPr lang="zh-CN" altLang="en-US">
                  <a:latin typeface="Calibri" pitchFamily="34" charset="0"/>
                </a:rPr>
                <a:t>达到中等收入阶段</a:t>
              </a:r>
            </a:p>
          </p:txBody>
        </p:sp>
        <p:sp>
          <p:nvSpPr>
            <p:cNvPr id="51215" name="TextBox 17"/>
            <p:cNvSpPr txBox="1">
              <a:spLocks noChangeArrowheads="1"/>
            </p:cNvSpPr>
            <p:nvPr/>
          </p:nvSpPr>
          <p:spPr bwMode="auto">
            <a:xfrm>
              <a:off x="179512" y="2780928"/>
              <a:ext cx="49244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000" b="1">
                  <a:latin typeface="Calibri" pitchFamily="34" charset="0"/>
                </a:rPr>
                <a:t>中国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0"/>
            <a:ext cx="86979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稳增长有利于中国成功跨越中等收入陷阱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grpSp>
        <p:nvGrpSpPr>
          <p:cNvPr id="4" name="组合 11"/>
          <p:cNvGrpSpPr>
            <a:grpSpLocks/>
          </p:cNvGrpSpPr>
          <p:nvPr/>
        </p:nvGrpSpPr>
        <p:grpSpPr bwMode="auto">
          <a:xfrm>
            <a:off x="3851275" y="1268413"/>
            <a:ext cx="4140200" cy="1008062"/>
            <a:chOff x="3851920" y="1268760"/>
            <a:chExt cx="4139952" cy="1008112"/>
          </a:xfrm>
        </p:grpSpPr>
        <p:sp>
          <p:nvSpPr>
            <p:cNvPr id="51212" name="TextBox 8"/>
            <p:cNvSpPr txBox="1">
              <a:spLocks noChangeArrowheads="1"/>
            </p:cNvSpPr>
            <p:nvPr/>
          </p:nvSpPr>
          <p:spPr bwMode="auto">
            <a:xfrm>
              <a:off x="4283968" y="1268760"/>
              <a:ext cx="370790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Calibri" pitchFamily="34" charset="0"/>
                </a:rPr>
                <a:t>起点：</a:t>
              </a:r>
              <a:r>
                <a:rPr lang="en-US" altLang="zh-CN">
                  <a:latin typeface="Calibri" pitchFamily="34" charset="0"/>
                </a:rPr>
                <a:t>1966</a:t>
              </a:r>
              <a:r>
                <a:rPr lang="zh-CN" altLang="en-US">
                  <a:latin typeface="Calibri" pitchFamily="34" charset="0"/>
                </a:rPr>
                <a:t>年</a:t>
              </a:r>
              <a:r>
                <a:rPr lang="en-US" altLang="zh-CN">
                  <a:latin typeface="Calibri" pitchFamily="34" charset="0"/>
                </a:rPr>
                <a:t>6500</a:t>
              </a:r>
              <a:r>
                <a:rPr lang="zh-CN" altLang="en-US">
                  <a:latin typeface="Calibri" pitchFamily="34" charset="0"/>
                </a:rPr>
                <a:t>国际元</a:t>
              </a:r>
              <a:endParaRPr lang="en-US" altLang="zh-CN">
                <a:latin typeface="Calibri" pitchFamily="34" charset="0"/>
              </a:endParaRPr>
            </a:p>
            <a:p>
              <a:r>
                <a:rPr lang="zh-CN" altLang="en-US">
                  <a:latin typeface="Calibri" pitchFamily="34" charset="0"/>
                </a:rPr>
                <a:t>终点：</a:t>
              </a:r>
              <a:r>
                <a:rPr lang="en-US" altLang="zh-CN">
                  <a:latin typeface="Calibri" pitchFamily="34" charset="0"/>
                </a:rPr>
                <a:t>1971</a:t>
              </a:r>
              <a:r>
                <a:rPr lang="zh-CN" altLang="en-US">
                  <a:latin typeface="Calibri" pitchFamily="34" charset="0"/>
                </a:rPr>
                <a:t>年</a:t>
              </a:r>
              <a:r>
                <a:rPr lang="en-US" altLang="zh-CN">
                  <a:latin typeface="Calibri" pitchFamily="34" charset="0"/>
                </a:rPr>
                <a:t>10000</a:t>
              </a:r>
              <a:r>
                <a:rPr lang="zh-CN" altLang="en-US">
                  <a:latin typeface="Calibri" pitchFamily="34" charset="0"/>
                </a:rPr>
                <a:t>国际元</a:t>
              </a:r>
              <a:endParaRPr lang="en-US" altLang="zh-CN">
                <a:latin typeface="Calibri" pitchFamily="34" charset="0"/>
              </a:endParaRPr>
            </a:p>
            <a:p>
              <a:r>
                <a:rPr lang="zh-CN" altLang="en-US">
                  <a:latin typeface="Calibri" pitchFamily="34" charset="0"/>
                </a:rPr>
                <a:t>平均增速：</a:t>
              </a:r>
              <a:r>
                <a:rPr lang="en-US" altLang="zh-CN">
                  <a:latin typeface="Calibri" pitchFamily="34" charset="0"/>
                </a:rPr>
                <a:t>9.8%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51213" name="TextBox 10"/>
            <p:cNvSpPr txBox="1">
              <a:spLocks noChangeArrowheads="1"/>
            </p:cNvSpPr>
            <p:nvPr/>
          </p:nvSpPr>
          <p:spPr bwMode="auto">
            <a:xfrm>
              <a:off x="3851920" y="1412776"/>
              <a:ext cx="492443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000" b="1">
                  <a:latin typeface="Calibri" pitchFamily="34" charset="0"/>
                </a:rPr>
                <a:t>日 本</a:t>
              </a:r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3851275" y="1196975"/>
            <a:ext cx="3660775" cy="1008063"/>
            <a:chOff x="3719526" y="2204864"/>
            <a:chExt cx="3660786" cy="1008112"/>
          </a:xfrm>
        </p:grpSpPr>
        <p:sp>
          <p:nvSpPr>
            <p:cNvPr id="51210" name="TextBox 12"/>
            <p:cNvSpPr txBox="1">
              <a:spLocks noChangeArrowheads="1"/>
            </p:cNvSpPr>
            <p:nvPr/>
          </p:nvSpPr>
          <p:spPr bwMode="auto">
            <a:xfrm>
              <a:off x="4139952" y="2204864"/>
              <a:ext cx="324036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Calibri" pitchFamily="34" charset="0"/>
                </a:rPr>
                <a:t>起点：</a:t>
              </a:r>
              <a:r>
                <a:rPr lang="en-US" altLang="zh-CN">
                  <a:latin typeface="Calibri" pitchFamily="34" charset="0"/>
                </a:rPr>
                <a:t>20</a:t>
              </a:r>
              <a:r>
                <a:rPr lang="zh-CN" altLang="en-US">
                  <a:latin typeface="Calibri" pitchFamily="34" charset="0"/>
                </a:rPr>
                <a:t>世纪</a:t>
              </a:r>
              <a:r>
                <a:rPr lang="en-US" altLang="zh-CN">
                  <a:latin typeface="Calibri" pitchFamily="34" charset="0"/>
                </a:rPr>
                <a:t>80</a:t>
              </a:r>
              <a:r>
                <a:rPr lang="zh-CN" altLang="en-US">
                  <a:latin typeface="Calibri" pitchFamily="34" charset="0"/>
                </a:rPr>
                <a:t>年代</a:t>
              </a:r>
              <a:r>
                <a:rPr lang="en-US" altLang="zh-CN">
                  <a:latin typeface="Calibri" pitchFamily="34" charset="0"/>
                </a:rPr>
                <a:t>3000</a:t>
              </a:r>
              <a:r>
                <a:rPr lang="zh-CN" altLang="en-US">
                  <a:latin typeface="Calibri" pitchFamily="34" charset="0"/>
                </a:rPr>
                <a:t>美元</a:t>
              </a:r>
              <a:endParaRPr lang="en-US" altLang="zh-CN">
                <a:latin typeface="Calibri" pitchFamily="34" charset="0"/>
              </a:endParaRPr>
            </a:p>
            <a:p>
              <a:r>
                <a:rPr lang="zh-CN" altLang="en-US">
                  <a:latin typeface="Calibri" pitchFamily="34" charset="0"/>
                </a:rPr>
                <a:t>现在：掉入中等收入陷阱</a:t>
              </a:r>
              <a:endParaRPr lang="en-US" altLang="zh-CN">
                <a:latin typeface="Calibri" pitchFamily="34" charset="0"/>
              </a:endParaRPr>
            </a:p>
            <a:p>
              <a:r>
                <a:rPr lang="zh-CN" altLang="en-US">
                  <a:latin typeface="Calibri" pitchFamily="34" charset="0"/>
                </a:rPr>
                <a:t>原因：经济增长放缓甚至停滞</a:t>
              </a:r>
            </a:p>
          </p:txBody>
        </p:sp>
        <p:sp>
          <p:nvSpPr>
            <p:cNvPr id="51211" name="TextBox 13"/>
            <p:cNvSpPr txBox="1">
              <a:spLocks noChangeArrowheads="1"/>
            </p:cNvSpPr>
            <p:nvPr/>
          </p:nvSpPr>
          <p:spPr bwMode="auto">
            <a:xfrm>
              <a:off x="3719526" y="2348880"/>
              <a:ext cx="492443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000" b="1">
                  <a:latin typeface="Calibri" pitchFamily="34" charset="0"/>
                </a:rPr>
                <a:t>拉美</a:t>
              </a:r>
            </a:p>
          </p:txBody>
        </p:sp>
      </p:grpSp>
      <p:sp>
        <p:nvSpPr>
          <p:cNvPr id="20" name="矩形 19"/>
          <p:cNvSpPr/>
          <p:nvPr/>
        </p:nvSpPr>
        <p:spPr>
          <a:xfrm rot="20758436">
            <a:off x="4400550" y="2530475"/>
            <a:ext cx="2847975" cy="13096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借鉴日本经验</a:t>
            </a:r>
            <a:endParaRPr lang="en-US" altLang="zh-CN" sz="2400" b="1" dirty="0">
              <a:solidFill>
                <a:schemeClr val="tx1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吸取拉美教训</a:t>
            </a:r>
            <a:endParaRPr lang="en-US" altLang="zh-CN" sz="2400" b="1" dirty="0">
              <a:solidFill>
                <a:schemeClr val="tx1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保持经济稳定增长</a:t>
            </a:r>
          </a:p>
        </p:txBody>
      </p:sp>
      <p:pic>
        <p:nvPicPr>
          <p:cNvPr id="22532" name="Picture 4" descr="E:\国内经济\未56题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76297">
            <a:off x="-85725" y="3889375"/>
            <a:ext cx="1544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E:\国内经济\未标56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81076">
            <a:off x="-288925" y="3708400"/>
            <a:ext cx="16541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E:\国内经济\未标1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485224">
            <a:off x="-228600" y="3506788"/>
            <a:ext cx="1844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11953 C 0.13368 -0.33109 0.2441 -0.54265 0.37795 -0.61271 C 0.51181 -0.68277 0.75226 -0.55213 0.82708 -0.54011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24 L -0.42326 0.000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283 C 0.01146 -0.05942 0.02309 -0.08601 0.05591 -0.12231 C 0.08872 -0.15861 0.15625 -0.22936 0.19688 -0.25063 C 0.23698 -0.27237 0.26112 -0.29063 0.29809 -0.25063 C 0.3349 -0.2104 0.39723 -0.04971 0.41754 -0.00925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2936 C 0.01007 -0.09549 0.03715 -0.16115 0.08559 -0.203 C 0.1342 -0.24485 0.24219 -0.26821 0.27448 -0.28115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285</Words>
  <Application>Microsoft Office PowerPoint</Application>
  <PresentationFormat>全屏显示(4:3)</PresentationFormat>
  <Paragraphs>56</Paragraphs>
  <Slides>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自定义设计方案</vt:lpstr>
      <vt:lpstr>幻灯片 1</vt:lpstr>
      <vt:lpstr>幻灯片 2</vt:lpstr>
      <vt:lpstr>出口短期内大幅波动 </vt:lpstr>
      <vt:lpstr>地区经济运行分化明显</vt:lpstr>
      <vt:lpstr>房地产市场出现新变化</vt:lpstr>
      <vt:lpstr>就业约束有所缓解，财政金融风险约束上升</vt:lpstr>
      <vt:lpstr>稳增长有利于促进短期宏观经济的平衡 </vt:lpstr>
      <vt:lpstr>稳增长有利于解决当前经济运行中的突出问题</vt:lpstr>
      <vt:lpstr>稳增长有利于中国成功跨越中等收入陷阱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336</cp:revision>
  <dcterms:modified xsi:type="dcterms:W3CDTF">2012-10-23T09:02:04Z</dcterms:modified>
</cp:coreProperties>
</file>