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package" ContentType="application/vnd.openxmlformats-officedocument.package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6" r:id="rId3"/>
    <p:sldId id="317" r:id="rId4"/>
    <p:sldId id="318" r:id="rId5"/>
    <p:sldId id="321" r:id="rId6"/>
    <p:sldId id="325" r:id="rId7"/>
    <p:sldId id="334" r:id="rId8"/>
    <p:sldId id="292" r:id="rId9"/>
    <p:sldId id="337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46" d="100"/>
          <a:sy n="46" d="100"/>
        </p:scale>
        <p:origin x="-195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销量（吨）</c:v>
                </c:pt>
              </c:strCache>
            </c:strRef>
          </c:tx>
          <c:dLbls>
            <c:dLbl>
              <c:idx val="1"/>
              <c:layout>
                <c:manualLayout>
                  <c:x val="1.1965728216183399E-2"/>
                  <c:y val="-5.0000000000000093E-2"/>
                </c:manualLayout>
              </c:layout>
              <c:showVal val="1"/>
            </c:dLbl>
            <c:txPr>
              <a:bodyPr/>
              <a:lstStyle/>
              <a:p>
                <a:pPr>
                  <a:defRPr sz="2399">
                    <a:latin typeface="黑体" pitchFamily="49" charset="-122"/>
                    <a:ea typeface="黑体" pitchFamily="49" charset="-122"/>
                  </a:defRPr>
                </a:pPr>
                <a:endParaRPr lang="zh-CN"/>
              </a:p>
            </c:txPr>
            <c:showVal val="1"/>
          </c:dLbls>
          <c:cat>
            <c:strRef>
              <c:f>Sheet1!$A$2:$A$5</c:f>
              <c:strCache>
                <c:ptCount val="2"/>
                <c:pt idx="0">
                  <c:v>2010年</c:v>
                </c:pt>
                <c:pt idx="1">
                  <c:v>2011年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321</c:v>
                </c:pt>
                <c:pt idx="1">
                  <c:v>2395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出口值（万美元）</c:v>
                </c:pt>
              </c:strCache>
            </c:strRef>
          </c:tx>
          <c:dLbls>
            <c:dLbl>
              <c:idx val="0"/>
              <c:layout>
                <c:manualLayout>
                  <c:x val="1.8803287196859291E-2"/>
                  <c:y val="1.5625000000000024E-2"/>
                </c:manualLayout>
              </c:layout>
              <c:showVal val="1"/>
            </c:dLbl>
            <c:dLbl>
              <c:idx val="1"/>
              <c:layout>
                <c:manualLayout>
                  <c:x val="2.051267694202826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399">
                    <a:latin typeface="黑体" pitchFamily="49" charset="-122"/>
                    <a:ea typeface="黑体" pitchFamily="49" charset="-122"/>
                  </a:defRPr>
                </a:pPr>
                <a:endParaRPr lang="zh-CN"/>
              </a:p>
            </c:txPr>
            <c:showVal val="1"/>
          </c:dLbls>
          <c:cat>
            <c:strRef>
              <c:f>Sheet1!$A$2:$A$5</c:f>
              <c:strCache>
                <c:ptCount val="2"/>
                <c:pt idx="0">
                  <c:v>2010年</c:v>
                </c:pt>
                <c:pt idx="1">
                  <c:v>2011年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</c:v>
                </c:pt>
                <c:pt idx="1">
                  <c:v>187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</c:v>
                </c:pt>
              </c:strCache>
            </c:strRef>
          </c:tx>
          <c:cat>
            <c:strRef>
              <c:f>Sheet1!$A$2:$A$5</c:f>
              <c:strCache>
                <c:ptCount val="2"/>
                <c:pt idx="0">
                  <c:v>2010年</c:v>
                </c:pt>
                <c:pt idx="1">
                  <c:v>2011年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cylinder"/>
        <c:axId val="159816704"/>
        <c:axId val="159919104"/>
        <c:axId val="0"/>
      </c:bar3DChart>
      <c:catAx>
        <c:axId val="159816704"/>
        <c:scaling>
          <c:orientation val="minMax"/>
        </c:scaling>
        <c:axPos val="b"/>
        <c:numFmt formatCode="General" sourceLinked="1"/>
        <c:tickLblPos val="nextTo"/>
        <c:crossAx val="159919104"/>
        <c:crosses val="autoZero"/>
        <c:auto val="1"/>
        <c:lblAlgn val="ctr"/>
        <c:lblOffset val="100"/>
      </c:catAx>
      <c:valAx>
        <c:axId val="159919104"/>
        <c:scaling>
          <c:orientation val="minMax"/>
        </c:scaling>
        <c:axPos val="l"/>
        <c:majorGridlines/>
        <c:numFmt formatCode="General" sourceLinked="1"/>
        <c:tickLblPos val="nextTo"/>
        <c:crossAx val="159816704"/>
        <c:crosses val="autoZero"/>
        <c:crossBetween val="between"/>
      </c:valAx>
      <c:spPr>
        <a:noFill/>
        <a:ln w="25389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60337695719069"/>
          <c:y val="0.13359946285784075"/>
          <c:w val="0.42877798895827707"/>
          <c:h val="0.43027989718339482"/>
        </c:manualLayout>
      </c:layout>
      <c:txPr>
        <a:bodyPr/>
        <a:lstStyle/>
        <a:p>
          <a:pPr>
            <a:defRPr sz="2399">
              <a:latin typeface="黑体" pitchFamily="49" charset="-122"/>
              <a:ea typeface="黑体" pitchFamily="49" charset="-122"/>
            </a:defRPr>
          </a:pPr>
          <a:endParaRPr lang="zh-CN"/>
        </a:p>
      </c:txPr>
    </c:legend>
    <c:plotVisOnly val="1"/>
    <c:dispBlanksAs val="gap"/>
  </c:chart>
  <c:txPr>
    <a:bodyPr/>
    <a:lstStyle/>
    <a:p>
      <a:pPr>
        <a:defRPr sz="1799"/>
      </a:pPr>
      <a:endParaRPr lang="zh-CN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C62F66D-A6FD-48E3-AE65-8617DC7F64C5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6D60FFD-28EF-42B3-B9DB-CA4BC030E4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0766CD5-6514-414C-947F-39C4DE9C8A2D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3D3A645-F79B-40AC-A911-4978816FD0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773D7D-82A2-418C-9963-85B745093AF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EE4D1C-ECE7-4286-A9A4-64C571C0871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封面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M 冷色渐变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 descr="彩虹渐变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10" descr="杂志社logo带网址 单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308725"/>
            <a:ext cx="22320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 descr="彩虹渐变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彩虹渐变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5095875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 descr="杂志社logo带网址 单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308725"/>
            <a:ext cx="22320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杂志社logo带网址 单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6308725"/>
            <a:ext cx="22320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 descr="彩虹渐变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4"/>
          <p:cNvGrpSpPr>
            <a:grpSpLocks/>
          </p:cNvGrpSpPr>
          <p:nvPr userDrawn="1"/>
        </p:nvGrpSpPr>
        <p:grpSpPr bwMode="auto">
          <a:xfrm>
            <a:off x="7858125" y="0"/>
            <a:ext cx="1285875" cy="1285875"/>
            <a:chOff x="7858165" y="0"/>
            <a:chExt cx="1285835" cy="1285836"/>
          </a:xfrm>
        </p:grpSpPr>
        <p:pic>
          <p:nvPicPr>
            <p:cNvPr id="5" name="图片 5" descr="图片1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34611" y="500042"/>
              <a:ext cx="309389" cy="785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椭圆 6"/>
            <p:cNvSpPr/>
            <p:nvPr/>
          </p:nvSpPr>
          <p:spPr>
            <a:xfrm flipH="1">
              <a:off x="8572518" y="214306"/>
              <a:ext cx="398451" cy="406388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7" name="直接连接符 7"/>
            <p:cNvCxnSpPr/>
            <p:nvPr/>
          </p:nvCxnSpPr>
          <p:spPr>
            <a:xfrm rot="5400000">
              <a:off x="8144700" y="642125"/>
              <a:ext cx="1285836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8"/>
            <p:cNvCxnSpPr/>
            <p:nvPr/>
          </p:nvCxnSpPr>
          <p:spPr>
            <a:xfrm rot="10800000">
              <a:off x="7858165" y="428612"/>
              <a:ext cx="128583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彩虹渐变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5"/>
            <a:ext cx="6858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杂志社logo带网址 单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308725"/>
            <a:ext cx="22320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M 彩虹渐变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杂志社logo带网址 单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308725"/>
            <a:ext cx="22320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4" descr="M 彩虹渐变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68627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 descr="最后一张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杂志社logo带网址 单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308725"/>
            <a:ext cx="22320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Microsoft_Office_Excel_97-2003____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3.jpg"/>
          <p:cNvPicPr>
            <a:picLocks noChangeAspect="1"/>
          </p:cNvPicPr>
          <p:nvPr/>
        </p:nvPicPr>
        <p:blipFill>
          <a:blip r:embed="rId3" cstate="print"/>
          <a:srcRect r="11719" b="2950"/>
          <a:stretch>
            <a:fillRect/>
          </a:stretch>
        </p:blipFill>
        <p:spPr bwMode="auto">
          <a:xfrm>
            <a:off x="0" y="428625"/>
            <a:ext cx="30718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2000250" y="1500188"/>
            <a:ext cx="3357563" cy="1512887"/>
            <a:chOff x="2000232" y="1500174"/>
            <a:chExt cx="3357586" cy="1512340"/>
          </a:xfrm>
        </p:grpSpPr>
        <p:sp>
          <p:nvSpPr>
            <p:cNvPr id="16397" name="TextBox 9"/>
            <p:cNvSpPr txBox="1">
              <a:spLocks noChangeArrowheads="1"/>
            </p:cNvSpPr>
            <p:nvPr/>
          </p:nvSpPr>
          <p:spPr bwMode="auto">
            <a:xfrm>
              <a:off x="3786182" y="1643050"/>
              <a:ext cx="15716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Calibri" pitchFamily="34" charset="0"/>
                </a:rPr>
                <a:t>39 .9 ° N</a:t>
              </a: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6398" name="TextBox 10"/>
            <p:cNvSpPr txBox="1">
              <a:spLocks noChangeArrowheads="1"/>
            </p:cNvSpPr>
            <p:nvPr/>
          </p:nvSpPr>
          <p:spPr bwMode="auto">
            <a:xfrm>
              <a:off x="2000232" y="2643182"/>
              <a:ext cx="1357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Calibri" pitchFamily="34" charset="0"/>
                </a:rPr>
                <a:t>116 .3° E</a:t>
              </a:r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16399" name="组合 28"/>
            <p:cNvGrpSpPr>
              <a:grpSpLocks/>
            </p:cNvGrpSpPr>
            <p:nvPr/>
          </p:nvGrpSpPr>
          <p:grpSpPr bwMode="auto">
            <a:xfrm>
              <a:off x="3143240" y="1500174"/>
              <a:ext cx="1857388" cy="1500198"/>
              <a:chOff x="3143240" y="1500174"/>
              <a:chExt cx="1857388" cy="1500198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143240" y="1785821"/>
                <a:ext cx="576267" cy="57605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 rot="5400000">
                <a:off x="2679963" y="2249203"/>
                <a:ext cx="1499644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rot="10800000">
                <a:off x="3143240" y="2071467"/>
                <a:ext cx="1857388" cy="15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5643563" y="4929188"/>
            <a:ext cx="2714625" cy="1500187"/>
            <a:chOff x="6429388" y="4429132"/>
            <a:chExt cx="2714612" cy="1500198"/>
          </a:xfrm>
        </p:grpSpPr>
        <p:sp>
          <p:nvSpPr>
            <p:cNvPr id="16391" name="TextBox 11"/>
            <p:cNvSpPr txBox="1">
              <a:spLocks noChangeArrowheads="1"/>
            </p:cNvSpPr>
            <p:nvPr/>
          </p:nvSpPr>
          <p:spPr bwMode="auto">
            <a:xfrm>
              <a:off x="8000992" y="4429132"/>
              <a:ext cx="11430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Calibri" pitchFamily="34" charset="0"/>
                </a:rPr>
                <a:t>121.6 °E </a:t>
              </a: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6392" name="TextBox 19"/>
            <p:cNvSpPr txBox="1">
              <a:spLocks noChangeArrowheads="1"/>
            </p:cNvSpPr>
            <p:nvPr/>
          </p:nvSpPr>
          <p:spPr bwMode="auto">
            <a:xfrm>
              <a:off x="6643702" y="5429264"/>
              <a:ext cx="1071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Calibri" pitchFamily="34" charset="0"/>
                </a:rPr>
                <a:t>24.9 °N </a:t>
              </a:r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16393" name="组合 30"/>
            <p:cNvGrpSpPr>
              <a:grpSpLocks/>
            </p:cNvGrpSpPr>
            <p:nvPr/>
          </p:nvGrpSpPr>
          <p:grpSpPr bwMode="auto">
            <a:xfrm rot="10800000">
              <a:off x="6429388" y="4429132"/>
              <a:ext cx="1857388" cy="1500198"/>
              <a:chOff x="3143240" y="1500174"/>
              <a:chExt cx="1857388" cy="150019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144850" y="1785926"/>
                <a:ext cx="576259" cy="576266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 rot="5400000">
                <a:off x="2681293" y="2249480"/>
                <a:ext cx="1500198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10800000">
                <a:off x="3143262" y="2071678"/>
                <a:ext cx="1857366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857496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                </a:t>
            </a:r>
            <a:r>
              <a:rPr 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继往开来</a:t>
            </a:r>
            <a:r>
              <a:rPr lang="zh-CN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  再创新局</a:t>
            </a:r>
            <a:endParaRPr lang="en-US" altLang="zh-CN" sz="4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华文中宋" pitchFamily="2" charset="-122"/>
              <a:ea typeface="华文中宋" pitchFamily="2" charset="-122"/>
              <a:cs typeface="Times New Roman" pitchFamily="18" charset="0"/>
            </a:endParaRPr>
          </a:p>
          <a:p>
            <a:pPr algn="ctr">
              <a:defRPr/>
            </a:pPr>
            <a:endParaRPr lang="zh-CN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华文行楷" pitchFamily="2" charset="-122"/>
              <a:ea typeface="华文行楷" pitchFamily="2" charset="-122"/>
              <a:cs typeface="宋体" pitchFamily="2" charset="-122"/>
            </a:endParaRPr>
          </a:p>
          <a:p>
            <a:pPr eaLnBrk="0" hangingPunct="0">
              <a:defRPr/>
            </a:pPr>
            <a:r>
              <a:rPr lang="en-US" altLang="zh-CN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         </a:t>
            </a:r>
            <a:endParaRPr lang="en-US" altLang="zh-CN" sz="2400" b="1" cap="all" dirty="0">
              <a:ln w="0"/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zh-CN" altLang="en-US" sz="3600" b="1" cap="all" dirty="0">
                <a:ln w="0"/>
                <a:latin typeface="黑体" pitchFamily="49" charset="-122"/>
                <a:ea typeface="黑体" pitchFamily="49" charset="-122"/>
                <a:cs typeface="Times New Roman" pitchFamily="18" charset="0"/>
              </a:rPr>
              <a:t>   正确认识当前两岸关系形势</a:t>
            </a:r>
            <a:endParaRPr lang="en-US" altLang="zh-CN" sz="3600" b="1" cap="all" dirty="0">
              <a:ln w="0"/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zh-CN" altLang="en-US" sz="3600" b="1" cap="all" dirty="0">
                <a:ln w="0"/>
                <a:latin typeface="黑体" pitchFamily="49" charset="-122"/>
                <a:ea typeface="黑体" pitchFamily="49" charset="-122"/>
                <a:cs typeface="Times New Roman" pitchFamily="18" charset="0"/>
              </a:rPr>
              <a:t>   全面理解中央对台方针政策</a:t>
            </a:r>
            <a:endParaRPr lang="zh-CN" altLang="en-US" sz="3600" b="1" cap="all" dirty="0">
              <a:ln w="0"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1476375" y="1773238"/>
            <a:ext cx="6000750" cy="4248150"/>
            <a:chOff x="2643174" y="1285860"/>
            <a:chExt cx="6000792" cy="4247879"/>
          </a:xfrm>
        </p:grpSpPr>
        <p:pic>
          <p:nvPicPr>
            <p:cNvPr id="21533" name="图片 21" descr="胡锦涛 宋楚瑜.jp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174" y="1285860"/>
              <a:ext cx="6000792" cy="37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2643174" y="5072074"/>
              <a:ext cx="6000792" cy="46166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2008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年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胡锦涛与吴伯雄</a:t>
              </a:r>
            </a:p>
          </p:txBody>
        </p:sp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1450975" y="1412875"/>
            <a:ext cx="6145213" cy="4537075"/>
            <a:chOff x="-10000" y="928670"/>
            <a:chExt cx="6001200" cy="4247879"/>
          </a:xfrm>
        </p:grpSpPr>
        <p:pic>
          <p:nvPicPr>
            <p:cNvPr id="21529" name="图片 27" descr="胡锦涛 吴伯雄3.jp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0000" y="928670"/>
              <a:ext cx="6001185" cy="37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-9591" y="4714884"/>
              <a:ext cx="6000791" cy="46166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2009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年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温家宝与钱复</a:t>
              </a:r>
            </a:p>
          </p:txBody>
        </p:sp>
      </p:grp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928688" y="357188"/>
            <a:ext cx="7358062" cy="71437"/>
            <a:chOff x="2285984" y="1071546"/>
            <a:chExt cx="4572032" cy="7302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2285984" y="1071546"/>
              <a:ext cx="4572032" cy="162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285984" y="1142950"/>
              <a:ext cx="4572032" cy="162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42938" y="500063"/>
            <a:ext cx="7929562" cy="8302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         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2008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年以来两岸关系发生了历史性变化，展现出和平发展的新局面</a:t>
            </a:r>
          </a:p>
        </p:txBody>
      </p: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1450975" y="1412875"/>
            <a:ext cx="6000750" cy="4565650"/>
            <a:chOff x="3857620" y="473418"/>
            <a:chExt cx="6000792" cy="4566121"/>
          </a:xfrm>
        </p:grpSpPr>
        <p:pic>
          <p:nvPicPr>
            <p:cNvPr id="21523" name="图片 25" descr="胡锦涛 吴伯雄3.jpg"/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7620" y="473418"/>
              <a:ext cx="6000792" cy="414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3857620" y="4577874"/>
              <a:ext cx="6000792" cy="46166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2008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年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胡锦涛与江丙坤</a:t>
              </a: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1476375" y="1412875"/>
            <a:ext cx="6000750" cy="4494213"/>
            <a:chOff x="1475656" y="1412776"/>
            <a:chExt cx="6000792" cy="4494113"/>
          </a:xfrm>
        </p:grpSpPr>
        <p:pic>
          <p:nvPicPr>
            <p:cNvPr id="21519" name="图片 30" descr="W020100430333673771867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656" y="1412776"/>
              <a:ext cx="5976664" cy="449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475656" y="5445224"/>
              <a:ext cx="6000792" cy="46166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2010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年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胡锦涛与连战</a:t>
              </a:r>
            </a:p>
          </p:txBody>
        </p:sp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1476375" y="1412875"/>
            <a:ext cx="6000750" cy="4710113"/>
            <a:chOff x="1475656" y="1412776"/>
            <a:chExt cx="6000792" cy="4710137"/>
          </a:xfrm>
        </p:grpSpPr>
        <p:pic>
          <p:nvPicPr>
            <p:cNvPr id="21515" name="图片 35" descr="W020100430333673797428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75656" y="1412776"/>
              <a:ext cx="5904656" cy="4694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1475656" y="5661248"/>
              <a:ext cx="6000792" cy="46166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2010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年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 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胡锦涛与宋楚瑜</a:t>
              </a:r>
            </a:p>
          </p:txBody>
        </p:sp>
      </p:grpSp>
      <p:sp>
        <p:nvSpPr>
          <p:cNvPr id="33" name="对角圆角矩形 32"/>
          <p:cNvSpPr/>
          <p:nvPr/>
        </p:nvSpPr>
        <p:spPr>
          <a:xfrm>
            <a:off x="1571604" y="2500306"/>
            <a:ext cx="6000792" cy="1857388"/>
          </a:xfrm>
          <a:prstGeom prst="round2DiagRect">
            <a:avLst/>
          </a:prstGeom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四年来，两岸关系发生的深刻变化，为我们打开了一扇了解两岸关系未来进展的窗子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57" presetID="6" presetClass="exit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0"/>
                            </p:stCondLst>
                            <p:childTnLst>
                              <p:par>
                                <p:cTn id="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59041_154254432000_2副本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5869160" cy="4977984"/>
          </a:xfrm>
          <a:prstGeom prst="rect">
            <a:avLst/>
          </a:prstGeom>
        </p:spPr>
      </p:pic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214313" y="357188"/>
            <a:ext cx="8572500" cy="830997"/>
            <a:chOff x="214282" y="285728"/>
            <a:chExt cx="8572528" cy="831348"/>
          </a:xfrm>
        </p:grpSpPr>
        <p:sp>
          <p:nvSpPr>
            <p:cNvPr id="8" name="矩形 7"/>
            <p:cNvSpPr/>
            <p:nvPr/>
          </p:nvSpPr>
          <p:spPr>
            <a:xfrm>
              <a:off x="500034" y="285728"/>
              <a:ext cx="8286776" cy="8313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latin typeface="黑体" pitchFamily="49" charset="-122"/>
                  <a:ea typeface="黑体" pitchFamily="49" charset="-122"/>
                </a:rPr>
                <a:t>两岸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双方在反对“台独”、坚持“九二共识”基础上建立政治互信，保持良性互动，推动两岸关系和平发展</a:t>
              </a:r>
            </a:p>
          </p:txBody>
        </p:sp>
        <p:sp>
          <p:nvSpPr>
            <p:cNvPr id="11" name="矩形 10"/>
            <p:cNvSpPr>
              <a:spLocks noChangeAspect="1"/>
            </p:cNvSpPr>
            <p:nvPr/>
          </p:nvSpPr>
          <p:spPr>
            <a:xfrm>
              <a:off x="214282" y="500131"/>
              <a:ext cx="142875" cy="14452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00063" y="3429000"/>
            <a:ext cx="2714625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        </a:t>
            </a:r>
            <a:endParaRPr lang="zh-CN" altLang="en-US" sz="2400" dirty="0"/>
          </a:p>
        </p:txBody>
      </p:sp>
      <p:grpSp>
        <p:nvGrpSpPr>
          <p:cNvPr id="23555" name="组合 51"/>
          <p:cNvGrpSpPr>
            <a:grpSpLocks/>
          </p:cNvGrpSpPr>
          <p:nvPr/>
        </p:nvGrpSpPr>
        <p:grpSpPr bwMode="auto">
          <a:xfrm>
            <a:off x="214313" y="214313"/>
            <a:ext cx="3240087" cy="144462"/>
            <a:chOff x="214282" y="214290"/>
            <a:chExt cx="3240000" cy="144000"/>
          </a:xfrm>
        </p:grpSpPr>
        <p:sp>
          <p:nvSpPr>
            <p:cNvPr id="9" name="矩形 8"/>
            <p:cNvSpPr/>
            <p:nvPr/>
          </p:nvSpPr>
          <p:spPr>
            <a:xfrm rot="10800000">
              <a:off x="214282" y="214290"/>
              <a:ext cx="1079471" cy="14241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3602" name="组合 45"/>
            <p:cNvGrpSpPr>
              <a:grpSpLocks/>
            </p:cNvGrpSpPr>
            <p:nvPr/>
          </p:nvGrpSpPr>
          <p:grpSpPr bwMode="auto">
            <a:xfrm>
              <a:off x="214282" y="214290"/>
              <a:ext cx="3240000" cy="144000"/>
              <a:chOff x="2285984" y="1071546"/>
              <a:chExt cx="4572032" cy="73026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2285984" y="1071546"/>
                <a:ext cx="4572032" cy="1605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2285984" y="1142967"/>
                <a:ext cx="4572032" cy="160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468313" y="2876550"/>
            <a:ext cx="8215312" cy="12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       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国共两党在上海、长沙、广州、成都、哈尔滨先后举办过五次“两岸经贸文化论坛”，每一届论坛都围绕特定的主题展开</a:t>
            </a:r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5220072" y="1844824"/>
            <a:ext cx="3299802" cy="461962"/>
            <a:chOff x="4572000" y="2346597"/>
            <a:chExt cx="3299799" cy="461665"/>
          </a:xfrm>
        </p:grpSpPr>
        <p:sp>
          <p:nvSpPr>
            <p:cNvPr id="12" name="流程图: 联系 11"/>
            <p:cNvSpPr/>
            <p:nvPr/>
          </p:nvSpPr>
          <p:spPr>
            <a:xfrm>
              <a:off x="4572000" y="2428821"/>
              <a:ext cx="287337" cy="288739"/>
            </a:xfrm>
            <a:prstGeom prst="flowChartConnector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flipV="1">
              <a:off x="4857750" y="2562482"/>
              <a:ext cx="799503" cy="9122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00" name="TextBox 24"/>
            <p:cNvSpPr txBox="1">
              <a:spLocks noChangeArrowheads="1"/>
            </p:cNvSpPr>
            <p:nvPr/>
          </p:nvSpPr>
          <p:spPr bwMode="auto">
            <a:xfrm>
              <a:off x="5657253" y="2346597"/>
              <a:ext cx="22145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latin typeface="华文新魏" pitchFamily="2" charset="-122"/>
                  <a:ea typeface="华文新魏" pitchFamily="2" charset="-122"/>
                </a:rPr>
                <a:t>2012</a:t>
              </a:r>
              <a:r>
                <a:rPr lang="zh-CN" altLang="en-US" sz="2400" dirty="0">
                  <a:latin typeface="华文新魏" pitchFamily="2" charset="-122"/>
                  <a:ea typeface="华文新魏" pitchFamily="2" charset="-122"/>
                </a:rPr>
                <a:t>年  哈尔滨</a:t>
              </a: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5076056" y="3789040"/>
            <a:ext cx="3500438" cy="461963"/>
            <a:chOff x="4572000" y="2357430"/>
            <a:chExt cx="3500462" cy="461665"/>
          </a:xfrm>
        </p:grpSpPr>
        <p:sp>
          <p:nvSpPr>
            <p:cNvPr id="28" name="流程图: 联系 27"/>
            <p:cNvSpPr/>
            <p:nvPr/>
          </p:nvSpPr>
          <p:spPr>
            <a:xfrm>
              <a:off x="4572000" y="2428822"/>
              <a:ext cx="287340" cy="288739"/>
            </a:xfrm>
            <a:prstGeom prst="flowChartConnector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4857752" y="2571605"/>
              <a:ext cx="1285884" cy="1586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97" name="TextBox 29"/>
            <p:cNvSpPr txBox="1">
              <a:spLocks noChangeArrowheads="1"/>
            </p:cNvSpPr>
            <p:nvPr/>
          </p:nvSpPr>
          <p:spPr bwMode="auto">
            <a:xfrm>
              <a:off x="6143636" y="2357430"/>
              <a:ext cx="19288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华文新魏" pitchFamily="2" charset="-122"/>
                  <a:ea typeface="华文新魏" pitchFamily="2" charset="-122"/>
                </a:rPr>
                <a:t>2008</a:t>
              </a:r>
              <a:r>
                <a:rPr lang="zh-CN" altLang="en-US" sz="2400">
                  <a:latin typeface="华文新魏" pitchFamily="2" charset="-122"/>
                  <a:ea typeface="华文新魏" pitchFamily="2" charset="-122"/>
                </a:rPr>
                <a:t>年 上海</a:t>
              </a:r>
            </a:p>
          </p:txBody>
        </p:sp>
      </p:grp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4211960" y="4293096"/>
            <a:ext cx="4357688" cy="461963"/>
            <a:chOff x="4572000" y="2357430"/>
            <a:chExt cx="4357718" cy="461665"/>
          </a:xfrm>
        </p:grpSpPr>
        <p:sp>
          <p:nvSpPr>
            <p:cNvPr id="32" name="流程图: 联系 31"/>
            <p:cNvSpPr/>
            <p:nvPr/>
          </p:nvSpPr>
          <p:spPr>
            <a:xfrm>
              <a:off x="4572000" y="2428822"/>
              <a:ext cx="287340" cy="288739"/>
            </a:xfrm>
            <a:prstGeom prst="flowChartConnector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4857752" y="2571605"/>
              <a:ext cx="1928826" cy="1586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94" name="TextBox 33"/>
            <p:cNvSpPr txBox="1">
              <a:spLocks noChangeArrowheads="1"/>
            </p:cNvSpPr>
            <p:nvPr/>
          </p:nvSpPr>
          <p:spPr bwMode="auto">
            <a:xfrm>
              <a:off x="6929454" y="2357430"/>
              <a:ext cx="20002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latin typeface="华文新魏" pitchFamily="2" charset="-122"/>
                  <a:ea typeface="华文新魏" pitchFamily="2" charset="-122"/>
                </a:rPr>
                <a:t>2009</a:t>
              </a:r>
              <a:r>
                <a:rPr lang="zh-CN" altLang="en-US" sz="2400" dirty="0">
                  <a:latin typeface="华文新魏" pitchFamily="2" charset="-122"/>
                  <a:ea typeface="华文新魏" pitchFamily="2" charset="-122"/>
                </a:rPr>
                <a:t>年  长沙</a:t>
              </a: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 flipH="1">
            <a:off x="4213225" y="5085184"/>
            <a:ext cx="4374108" cy="461962"/>
            <a:chOff x="485200" y="2357430"/>
            <a:chExt cx="4374139" cy="461665"/>
          </a:xfrm>
        </p:grpSpPr>
        <p:sp>
          <p:nvSpPr>
            <p:cNvPr id="36" name="流程图: 联系 35"/>
            <p:cNvSpPr/>
            <p:nvPr/>
          </p:nvSpPr>
          <p:spPr>
            <a:xfrm>
              <a:off x="4572000" y="2428821"/>
              <a:ext cx="287339" cy="288739"/>
            </a:xfrm>
            <a:prstGeom prst="flowChartConnector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2643744" y="2573315"/>
              <a:ext cx="1928826" cy="1587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91" name="TextBox 38"/>
            <p:cNvSpPr txBox="1">
              <a:spLocks noChangeArrowheads="1"/>
            </p:cNvSpPr>
            <p:nvPr/>
          </p:nvSpPr>
          <p:spPr bwMode="auto">
            <a:xfrm>
              <a:off x="485200" y="2357430"/>
              <a:ext cx="21431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latin typeface="华文新魏" pitchFamily="2" charset="-122"/>
                  <a:ea typeface="华文新魏" pitchFamily="2" charset="-122"/>
                </a:rPr>
                <a:t>2010</a:t>
              </a:r>
              <a:r>
                <a:rPr lang="zh-CN" altLang="en-US" sz="2400" dirty="0">
                  <a:latin typeface="华文新魏" pitchFamily="2" charset="-122"/>
                  <a:ea typeface="华文新魏" pitchFamily="2" charset="-122"/>
                </a:rPr>
                <a:t>年  广州</a:t>
              </a: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 flipH="1">
            <a:off x="3460056" y="4580558"/>
            <a:ext cx="4626626" cy="534541"/>
            <a:chOff x="232716" y="2428821"/>
            <a:chExt cx="4626622" cy="534197"/>
          </a:xfrm>
        </p:grpSpPr>
        <p:sp>
          <p:nvSpPr>
            <p:cNvPr id="41" name="流程图: 联系 40"/>
            <p:cNvSpPr/>
            <p:nvPr/>
          </p:nvSpPr>
          <p:spPr>
            <a:xfrm>
              <a:off x="4572000" y="2428821"/>
              <a:ext cx="287338" cy="288739"/>
            </a:xfrm>
            <a:prstGeom prst="flowChartConnector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42" name="直接连接符 41"/>
            <p:cNvCxnSpPr>
              <a:stCxn id="23588" idx="3"/>
            </p:cNvCxnSpPr>
            <p:nvPr/>
          </p:nvCxnSpPr>
          <p:spPr>
            <a:xfrm flipV="1">
              <a:off x="1947197" y="2646987"/>
              <a:ext cx="2592284" cy="85198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88" name="TextBox 42"/>
            <p:cNvSpPr txBox="1">
              <a:spLocks noChangeArrowheads="1"/>
            </p:cNvSpPr>
            <p:nvPr/>
          </p:nvSpPr>
          <p:spPr bwMode="auto">
            <a:xfrm>
              <a:off x="232716" y="2501353"/>
              <a:ext cx="17144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latin typeface="华文新魏" pitchFamily="2" charset="-122"/>
                  <a:ea typeface="华文新魏" pitchFamily="2" charset="-122"/>
                </a:rPr>
                <a:t>2011</a:t>
              </a:r>
              <a:r>
                <a:rPr lang="zh-CN" altLang="en-US" sz="2400" dirty="0">
                  <a:latin typeface="华文新魏" pitchFamily="2" charset="-122"/>
                  <a:ea typeface="华文新魏" pitchFamily="2" charset="-122"/>
                </a:rPr>
                <a:t>年成都</a:t>
              </a:r>
            </a:p>
          </p:txBody>
        </p:sp>
      </p:grpSp>
      <p:sp>
        <p:nvSpPr>
          <p:cNvPr id="44" name="矩形 43"/>
          <p:cNvSpPr/>
          <p:nvPr/>
        </p:nvSpPr>
        <p:spPr>
          <a:xfrm>
            <a:off x="1643042" y="5572140"/>
            <a:ext cx="5857916" cy="50006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主题：扩大和深化两岸经济交流与合作</a:t>
            </a:r>
          </a:p>
        </p:txBody>
      </p:sp>
      <p:sp>
        <p:nvSpPr>
          <p:cNvPr id="45" name="矩形 44"/>
          <p:cNvSpPr/>
          <p:nvPr/>
        </p:nvSpPr>
        <p:spPr>
          <a:xfrm>
            <a:off x="1643042" y="5572140"/>
            <a:ext cx="5857916" cy="50006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主题：推进和深化两岸文化教育交流合作</a:t>
            </a:r>
          </a:p>
        </p:txBody>
      </p:sp>
      <p:sp>
        <p:nvSpPr>
          <p:cNvPr id="46" name="矩形 45"/>
          <p:cNvSpPr/>
          <p:nvPr/>
        </p:nvSpPr>
        <p:spPr>
          <a:xfrm>
            <a:off x="1643042" y="5572140"/>
            <a:ext cx="6072230" cy="50006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主题：加强新型产业合作，提升两岸竞争力</a:t>
            </a:r>
          </a:p>
        </p:txBody>
      </p:sp>
      <p:sp>
        <p:nvSpPr>
          <p:cNvPr id="49" name="矩形 48"/>
          <p:cNvSpPr/>
          <p:nvPr/>
        </p:nvSpPr>
        <p:spPr>
          <a:xfrm>
            <a:off x="1643042" y="5572140"/>
            <a:ext cx="5857916" cy="50006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主题：深化两岸合作，共创双赢前景</a:t>
            </a:r>
          </a:p>
        </p:txBody>
      </p:sp>
      <p:sp>
        <p:nvSpPr>
          <p:cNvPr id="50" name="矩形 49"/>
          <p:cNvSpPr/>
          <p:nvPr/>
        </p:nvSpPr>
        <p:spPr>
          <a:xfrm>
            <a:off x="1643042" y="5572140"/>
            <a:ext cx="5857916" cy="50006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主题：深化和平发展，造福两岸人民</a:t>
            </a:r>
          </a:p>
        </p:txBody>
      </p:sp>
      <p:sp>
        <p:nvSpPr>
          <p:cNvPr id="51" name="矩形 50"/>
          <p:cNvSpPr/>
          <p:nvPr/>
        </p:nvSpPr>
        <p:spPr>
          <a:xfrm>
            <a:off x="1547664" y="2564904"/>
            <a:ext cx="6456780" cy="1857388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两岸经贸文化论坛，为两岸经贸文化发展搭起了互动的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桥梁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6" name="图片 55" descr="贾庆林 吴伯雄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9857" y="1857375"/>
            <a:ext cx="414496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矩形 57"/>
          <p:cNvSpPr/>
          <p:nvPr/>
        </p:nvSpPr>
        <p:spPr>
          <a:xfrm>
            <a:off x="611560" y="5500702"/>
            <a:ext cx="8072494" cy="50006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1003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两岸领导人在不同场合多次会面，增强政治互信</a:t>
            </a:r>
          </a:p>
        </p:txBody>
      </p:sp>
      <p:pic>
        <p:nvPicPr>
          <p:cNvPr id="54" name="图片 53" descr="W020100430333673789538.jpg"/>
          <p:cNvPicPr>
            <a:picLocks noChangeAspect="1"/>
          </p:cNvPicPr>
          <p:nvPr/>
        </p:nvPicPr>
        <p:blipFill>
          <a:blip r:embed="rId4" cstate="print"/>
          <a:srcRect l="6650"/>
          <a:stretch>
            <a:fillRect/>
          </a:stretch>
        </p:blipFill>
        <p:spPr bwMode="auto">
          <a:xfrm>
            <a:off x="615557" y="1844675"/>
            <a:ext cx="40433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37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7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5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500"/>
                            </p:stCondLst>
                            <p:childTnLst>
                              <p:par>
                                <p:cTn id="9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6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18"/>
          <p:cNvGrpSpPr>
            <a:grpSpLocks/>
          </p:cNvGrpSpPr>
          <p:nvPr/>
        </p:nvGrpSpPr>
        <p:grpSpPr bwMode="auto">
          <a:xfrm>
            <a:off x="1285875" y="1412776"/>
            <a:ext cx="6357938" cy="4784725"/>
            <a:chOff x="1357290" y="1357298"/>
            <a:chExt cx="6572296" cy="5206042"/>
          </a:xfrm>
        </p:grpSpPr>
        <p:sp>
          <p:nvSpPr>
            <p:cNvPr id="58" name="TextBox 57"/>
            <p:cNvSpPr txBox="1"/>
            <p:nvPr/>
          </p:nvSpPr>
          <p:spPr>
            <a:xfrm>
              <a:off x="1357290" y="5257511"/>
              <a:ext cx="6572296" cy="1305829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      2008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年，大陆海协会和台湾海基会在“九二共识”基础上恢复了会谈。目前，共举办了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8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次会谈、签署了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18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项协议</a:t>
              </a:r>
              <a:endParaRPr lang="en-US" altLang="zh-CN" sz="2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4646" name="图片 58" descr="陈云林 江丙坤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7290" y="1357298"/>
              <a:ext cx="6572296" cy="3929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14313" y="428625"/>
            <a:ext cx="8429625" cy="830997"/>
            <a:chOff x="214282" y="428604"/>
            <a:chExt cx="8429652" cy="831348"/>
          </a:xfrm>
        </p:grpSpPr>
        <p:sp>
          <p:nvSpPr>
            <p:cNvPr id="6" name="矩形 5"/>
            <p:cNvSpPr/>
            <p:nvPr/>
          </p:nvSpPr>
          <p:spPr>
            <a:xfrm>
              <a:off x="214282" y="428604"/>
              <a:ext cx="8429652" cy="8313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latin typeface="黑体" pitchFamily="49" charset="-122"/>
                  <a:ea typeface="黑体" pitchFamily="49" charset="-122"/>
                </a:rPr>
                <a:t>两岸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恢复协商并取得一系列重要成果，签署两岸经济合作框架协议（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ECFA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）是一个重大突破</a:t>
              </a:r>
            </a:p>
          </p:txBody>
        </p:sp>
        <p:sp>
          <p:nvSpPr>
            <p:cNvPr id="8" name="矩形 7"/>
            <p:cNvSpPr>
              <a:spLocks noChangeAspect="1"/>
            </p:cNvSpPr>
            <p:nvPr/>
          </p:nvSpPr>
          <p:spPr>
            <a:xfrm>
              <a:off x="214282" y="643008"/>
              <a:ext cx="142875" cy="14452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2000250" y="1357313"/>
            <a:ext cx="6929438" cy="1214437"/>
            <a:chOff x="2000264" y="1357298"/>
            <a:chExt cx="6929454" cy="121444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000264" y="1857364"/>
              <a:ext cx="571501" cy="1588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2571765" y="1357298"/>
              <a:ext cx="6357953" cy="12144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海峡两岸关于大陆居民赴台旅游协议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海峡两岸包机会谈纪要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  <a:endParaRPr lang="zh-CN" altLang="en-US" sz="24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0" y="4071938"/>
            <a:ext cx="1717675" cy="500062"/>
            <a:chOff x="-214282" y="1643050"/>
            <a:chExt cx="1717258" cy="500066"/>
          </a:xfrm>
        </p:grpSpPr>
        <p:sp>
          <p:nvSpPr>
            <p:cNvPr id="22" name="矩形 21"/>
            <p:cNvSpPr/>
            <p:nvPr/>
          </p:nvSpPr>
          <p:spPr>
            <a:xfrm>
              <a:off x="-214282" y="1643050"/>
              <a:ext cx="1285563" cy="50006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2009-04</a:t>
              </a:r>
              <a:endParaRPr lang="zh-CN" altLang="en-US" sz="2400" dirty="0"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 flipV="1">
              <a:off x="1142701" y="1857364"/>
              <a:ext cx="360275" cy="1588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0" y="1643063"/>
            <a:ext cx="1717675" cy="500062"/>
            <a:chOff x="-214282" y="1643050"/>
            <a:chExt cx="1717258" cy="500066"/>
          </a:xfrm>
        </p:grpSpPr>
        <p:sp>
          <p:nvSpPr>
            <p:cNvPr id="26" name="矩形 25"/>
            <p:cNvSpPr/>
            <p:nvPr/>
          </p:nvSpPr>
          <p:spPr>
            <a:xfrm>
              <a:off x="-214282" y="1643050"/>
              <a:ext cx="1285563" cy="50006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2008-06</a:t>
              </a:r>
              <a:endParaRPr lang="zh-CN" altLang="en-US" sz="2400" dirty="0"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H="1" flipV="1">
              <a:off x="1142701" y="1857364"/>
              <a:ext cx="360275" cy="1588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2000250" y="2571750"/>
            <a:ext cx="6929438" cy="1214438"/>
            <a:chOff x="2000264" y="1357298"/>
            <a:chExt cx="6929486" cy="1214446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2000264" y="1857364"/>
              <a:ext cx="571504" cy="1587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2571768" y="1357298"/>
              <a:ext cx="6357982" cy="12144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海峡两岸空运协议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海峡两岸邮政协议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海峡两岸海运协议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         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海峡两岸食品安全协议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  <a:endParaRPr lang="zh-CN" altLang="en-US" sz="24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0" y="2857500"/>
            <a:ext cx="1717675" cy="500063"/>
            <a:chOff x="-214282" y="1643050"/>
            <a:chExt cx="1717258" cy="500066"/>
          </a:xfrm>
        </p:grpSpPr>
        <p:sp>
          <p:nvSpPr>
            <p:cNvPr id="40" name="矩形 39"/>
            <p:cNvSpPr/>
            <p:nvPr/>
          </p:nvSpPr>
          <p:spPr>
            <a:xfrm>
              <a:off x="-214282" y="1643050"/>
              <a:ext cx="1285563" cy="50006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2008-11</a:t>
              </a:r>
              <a:endParaRPr lang="zh-CN" altLang="en-US" sz="2400" dirty="0"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 flipV="1">
              <a:off x="1142701" y="1857364"/>
              <a:ext cx="360275" cy="1587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2000250" y="3786188"/>
            <a:ext cx="6929438" cy="1214437"/>
            <a:chOff x="2000264" y="1357298"/>
            <a:chExt cx="6929486" cy="1214446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2000264" y="1857364"/>
              <a:ext cx="571504" cy="1588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2571768" y="1357298"/>
              <a:ext cx="6357982" cy="12144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海峡两岸空运补充协议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海峡两岸金融合作协议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海峡两岸共同打击犯罪及司法协助协议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  <a:endParaRPr lang="zh-CN" altLang="en-US" sz="24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49" name="组合 48"/>
          <p:cNvGrpSpPr>
            <a:grpSpLocks/>
          </p:cNvGrpSpPr>
          <p:nvPr/>
        </p:nvGrpSpPr>
        <p:grpSpPr bwMode="auto">
          <a:xfrm>
            <a:off x="0" y="5286375"/>
            <a:ext cx="1717675" cy="500063"/>
            <a:chOff x="-214282" y="1643050"/>
            <a:chExt cx="1717258" cy="500066"/>
          </a:xfrm>
        </p:grpSpPr>
        <p:sp>
          <p:nvSpPr>
            <p:cNvPr id="50" name="矩形 49"/>
            <p:cNvSpPr/>
            <p:nvPr/>
          </p:nvSpPr>
          <p:spPr>
            <a:xfrm>
              <a:off x="-214282" y="1643050"/>
              <a:ext cx="1285563" cy="50006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2009-04</a:t>
              </a:r>
              <a:endParaRPr lang="zh-CN" altLang="en-US" sz="2400" dirty="0"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 flipH="1" flipV="1">
              <a:off x="1142701" y="1857364"/>
              <a:ext cx="360275" cy="1587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2000250" y="5000625"/>
            <a:ext cx="6929438" cy="1214438"/>
            <a:chOff x="2000264" y="1357298"/>
            <a:chExt cx="6929486" cy="1214446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000264" y="1857364"/>
              <a:ext cx="571504" cy="1587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2571768" y="1357298"/>
              <a:ext cx="6357982" cy="12144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海峡两岸渔船船员劳务合作协议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海峡两岸农产品检疫检验合作协议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</a:t>
              </a:r>
              <a:r>
                <a:rPr lang="zh-CN" altLang="en-US" sz="2400" dirty="0" smtClean="0">
                  <a:latin typeface="黑体" pitchFamily="49" charset="-122"/>
                  <a:ea typeface="黑体" pitchFamily="49" charset="-122"/>
                </a:rPr>
                <a:t>标准计量检验认证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合作协议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  <a:endParaRPr lang="zh-CN" altLang="en-US" sz="2400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1" name="五边形 10"/>
          <p:cNvSpPr/>
          <p:nvPr/>
        </p:nvSpPr>
        <p:spPr>
          <a:xfrm rot="5400000">
            <a:off x="-714375" y="3786188"/>
            <a:ext cx="5286375" cy="428625"/>
          </a:xfrm>
          <a:prstGeom prst="homePlate">
            <a:avLst/>
          </a:prstGeom>
          <a:ln w="381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714480" y="1571612"/>
            <a:ext cx="4286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1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14480" y="2786058"/>
            <a:ext cx="4286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2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14480" y="4000504"/>
            <a:ext cx="4286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3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14480" y="5214950"/>
            <a:ext cx="438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4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2143125" y="1357313"/>
            <a:ext cx="6786563" cy="1214437"/>
            <a:chOff x="2143108" y="1357298"/>
            <a:chExt cx="6786610" cy="1214446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2143108" y="1857364"/>
              <a:ext cx="571504" cy="1588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3" name="矩形 62"/>
            <p:cNvSpPr/>
            <p:nvPr/>
          </p:nvSpPr>
          <p:spPr>
            <a:xfrm>
              <a:off x="2571736" y="1357298"/>
              <a:ext cx="6357982" cy="12144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海峡两岸经济合作框架协议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海峡两岸知识产权保护合作协议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  <a:endParaRPr lang="zh-CN" altLang="en-US" sz="24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4" name="组合 20"/>
          <p:cNvGrpSpPr>
            <a:grpSpLocks/>
          </p:cNvGrpSpPr>
          <p:nvPr/>
        </p:nvGrpSpPr>
        <p:grpSpPr bwMode="auto">
          <a:xfrm>
            <a:off x="0" y="4071938"/>
            <a:ext cx="1717675" cy="500062"/>
            <a:chOff x="-214282" y="1643050"/>
            <a:chExt cx="1717258" cy="500066"/>
          </a:xfrm>
        </p:grpSpPr>
        <p:sp>
          <p:nvSpPr>
            <p:cNvPr id="65" name="矩形 64"/>
            <p:cNvSpPr/>
            <p:nvPr/>
          </p:nvSpPr>
          <p:spPr>
            <a:xfrm>
              <a:off x="-214282" y="1643050"/>
              <a:ext cx="1285563" cy="50006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2011-10</a:t>
              </a:r>
              <a:endParaRPr lang="zh-CN" altLang="en-US" sz="2400" dirty="0"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 flipH="1" flipV="1">
              <a:off x="1142701" y="1857364"/>
              <a:ext cx="360275" cy="1588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组合 24"/>
          <p:cNvGrpSpPr>
            <a:grpSpLocks/>
          </p:cNvGrpSpPr>
          <p:nvPr/>
        </p:nvGrpSpPr>
        <p:grpSpPr bwMode="auto">
          <a:xfrm>
            <a:off x="0" y="1643063"/>
            <a:ext cx="1717675" cy="500062"/>
            <a:chOff x="-214282" y="1643050"/>
            <a:chExt cx="1717258" cy="500066"/>
          </a:xfrm>
        </p:grpSpPr>
        <p:sp>
          <p:nvSpPr>
            <p:cNvPr id="68" name="矩形 67"/>
            <p:cNvSpPr/>
            <p:nvPr/>
          </p:nvSpPr>
          <p:spPr>
            <a:xfrm>
              <a:off x="-214282" y="1643050"/>
              <a:ext cx="1285563" cy="50006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2010-06</a:t>
              </a:r>
              <a:endParaRPr lang="zh-CN" altLang="en-US" sz="2400" dirty="0"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 flipH="1" flipV="1">
              <a:off x="1142701" y="1857364"/>
              <a:ext cx="360275" cy="1588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>
            <a:grpSpLocks/>
          </p:cNvGrpSpPr>
          <p:nvPr/>
        </p:nvGrpSpPr>
        <p:grpSpPr bwMode="auto">
          <a:xfrm>
            <a:off x="2000250" y="2571750"/>
            <a:ext cx="6929438" cy="1214438"/>
            <a:chOff x="2000232" y="2571744"/>
            <a:chExt cx="6929486" cy="1214446"/>
          </a:xfrm>
        </p:grpSpPr>
        <p:cxnSp>
          <p:nvCxnSpPr>
            <p:cNvPr id="71" name="直接连接符 70"/>
            <p:cNvCxnSpPr/>
            <p:nvPr/>
          </p:nvCxnSpPr>
          <p:spPr>
            <a:xfrm>
              <a:off x="2000232" y="3071810"/>
              <a:ext cx="571504" cy="1587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2" name="矩形 71"/>
            <p:cNvSpPr/>
            <p:nvPr/>
          </p:nvSpPr>
          <p:spPr>
            <a:xfrm>
              <a:off x="2571736" y="2571744"/>
              <a:ext cx="6357982" cy="12144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海峡两岸医药卫生合作协议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</a:p>
          </p:txBody>
        </p:sp>
      </p:grpSp>
      <p:grpSp>
        <p:nvGrpSpPr>
          <p:cNvPr id="73" name="组合 34"/>
          <p:cNvGrpSpPr>
            <a:grpSpLocks/>
          </p:cNvGrpSpPr>
          <p:nvPr/>
        </p:nvGrpSpPr>
        <p:grpSpPr bwMode="auto">
          <a:xfrm>
            <a:off x="0" y="2857500"/>
            <a:ext cx="1717675" cy="500063"/>
            <a:chOff x="-214282" y="1643050"/>
            <a:chExt cx="1717258" cy="500066"/>
          </a:xfrm>
        </p:grpSpPr>
        <p:sp>
          <p:nvSpPr>
            <p:cNvPr id="74" name="矩形 73"/>
            <p:cNvSpPr/>
            <p:nvPr/>
          </p:nvSpPr>
          <p:spPr>
            <a:xfrm>
              <a:off x="-214282" y="1643050"/>
              <a:ext cx="1285563" cy="50006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2010-12</a:t>
              </a:r>
              <a:endParaRPr lang="zh-CN" altLang="en-US" sz="2400" dirty="0"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 flipH="1" flipV="1">
              <a:off x="1142701" y="1857364"/>
              <a:ext cx="360275" cy="1587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>
            <a:grpSpLocks/>
          </p:cNvGrpSpPr>
          <p:nvPr/>
        </p:nvGrpSpPr>
        <p:grpSpPr bwMode="auto">
          <a:xfrm>
            <a:off x="2000250" y="3786188"/>
            <a:ext cx="6929438" cy="1214437"/>
            <a:chOff x="2000232" y="3786190"/>
            <a:chExt cx="6929486" cy="1214446"/>
          </a:xfrm>
        </p:grpSpPr>
        <p:cxnSp>
          <p:nvCxnSpPr>
            <p:cNvPr id="77" name="直接连接符 76"/>
            <p:cNvCxnSpPr/>
            <p:nvPr/>
          </p:nvCxnSpPr>
          <p:spPr>
            <a:xfrm>
              <a:off x="2000232" y="4286256"/>
              <a:ext cx="571504" cy="1588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矩形 77"/>
            <p:cNvSpPr/>
            <p:nvPr/>
          </p:nvSpPr>
          <p:spPr>
            <a:xfrm>
              <a:off x="2571736" y="3786190"/>
              <a:ext cx="6357982" cy="12144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海峡两岸核电安全合作协议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</a:p>
          </p:txBody>
        </p:sp>
      </p:grpSp>
      <p:grpSp>
        <p:nvGrpSpPr>
          <p:cNvPr id="79" name="组合 48"/>
          <p:cNvGrpSpPr>
            <a:grpSpLocks/>
          </p:cNvGrpSpPr>
          <p:nvPr/>
        </p:nvGrpSpPr>
        <p:grpSpPr bwMode="auto">
          <a:xfrm>
            <a:off x="0" y="5214938"/>
            <a:ext cx="1717675" cy="714375"/>
            <a:chOff x="-214282" y="1643050"/>
            <a:chExt cx="1717258" cy="500066"/>
          </a:xfrm>
        </p:grpSpPr>
        <p:sp>
          <p:nvSpPr>
            <p:cNvPr id="80" name="矩形 79"/>
            <p:cNvSpPr/>
            <p:nvPr/>
          </p:nvSpPr>
          <p:spPr>
            <a:xfrm>
              <a:off x="-214282" y="1643050"/>
              <a:ext cx="1285563" cy="50006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2012-08</a:t>
              </a:r>
              <a:endParaRPr lang="zh-CN" altLang="en-US" sz="2400" dirty="0"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81" name="直接连接符 80"/>
            <p:cNvCxnSpPr/>
            <p:nvPr/>
          </p:nvCxnSpPr>
          <p:spPr>
            <a:xfrm flipH="1" flipV="1">
              <a:off x="1142701" y="1857522"/>
              <a:ext cx="360275" cy="1112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2" name="组合 33"/>
          <p:cNvGrpSpPr>
            <a:grpSpLocks/>
          </p:cNvGrpSpPr>
          <p:nvPr/>
        </p:nvGrpSpPr>
        <p:grpSpPr bwMode="auto">
          <a:xfrm>
            <a:off x="1979712" y="5000625"/>
            <a:ext cx="6929438" cy="1214438"/>
            <a:chOff x="2000264" y="1357298"/>
            <a:chExt cx="6929486" cy="1214446"/>
          </a:xfrm>
        </p:grpSpPr>
        <p:cxnSp>
          <p:nvCxnSpPr>
            <p:cNvPr id="83" name="直接连接符 82"/>
            <p:cNvCxnSpPr/>
            <p:nvPr/>
          </p:nvCxnSpPr>
          <p:spPr>
            <a:xfrm>
              <a:off x="2000264" y="1857364"/>
              <a:ext cx="571504" cy="1587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4" name="矩形 83"/>
            <p:cNvSpPr/>
            <p:nvPr/>
          </p:nvSpPr>
          <p:spPr>
            <a:xfrm>
              <a:off x="2571768" y="1357298"/>
              <a:ext cx="6357982" cy="121444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海峡两岸投资保障和促进协议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《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海峡两岸海关合作协议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》</a:t>
              </a:r>
            </a:p>
          </p:txBody>
        </p:sp>
      </p:grpSp>
      <p:sp>
        <p:nvSpPr>
          <p:cNvPr id="85" name="五边形 84"/>
          <p:cNvSpPr/>
          <p:nvPr/>
        </p:nvSpPr>
        <p:spPr>
          <a:xfrm rot="5400000">
            <a:off x="-714375" y="3786188"/>
            <a:ext cx="5286375" cy="428625"/>
          </a:xfrm>
          <a:prstGeom prst="homePlate">
            <a:avLst/>
          </a:prstGeom>
          <a:ln w="381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TextBox 85"/>
          <p:cNvSpPr txBox="1"/>
          <p:nvPr/>
        </p:nvSpPr>
        <p:spPr>
          <a:xfrm>
            <a:off x="1714480" y="2786058"/>
            <a:ext cx="4286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6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14480" y="1571612"/>
            <a:ext cx="4286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5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14480" y="3929066"/>
            <a:ext cx="4286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7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14480" y="5214950"/>
            <a:ext cx="4286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8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24605" name="组合 90"/>
          <p:cNvGrpSpPr>
            <a:grpSpLocks/>
          </p:cNvGrpSpPr>
          <p:nvPr/>
        </p:nvGrpSpPr>
        <p:grpSpPr bwMode="auto">
          <a:xfrm>
            <a:off x="214313" y="214313"/>
            <a:ext cx="3240087" cy="144462"/>
            <a:chOff x="214282" y="214290"/>
            <a:chExt cx="3240000" cy="143983"/>
          </a:xfrm>
        </p:grpSpPr>
        <p:sp>
          <p:nvSpPr>
            <p:cNvPr id="92" name="矩形 91"/>
            <p:cNvSpPr/>
            <p:nvPr/>
          </p:nvSpPr>
          <p:spPr>
            <a:xfrm rot="10800000">
              <a:off x="1285815" y="214290"/>
              <a:ext cx="1079471" cy="14240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 rot="10800000">
              <a:off x="214282" y="214290"/>
              <a:ext cx="1079471" cy="14240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4608" name="组合 45"/>
            <p:cNvGrpSpPr>
              <a:grpSpLocks/>
            </p:cNvGrpSpPr>
            <p:nvPr/>
          </p:nvGrpSpPr>
          <p:grpSpPr bwMode="auto">
            <a:xfrm>
              <a:off x="214282" y="214290"/>
              <a:ext cx="3240000" cy="143983"/>
              <a:chOff x="2571736" y="285728"/>
              <a:chExt cx="3240000" cy="143983"/>
            </a:xfrm>
          </p:grpSpPr>
          <p:cxnSp>
            <p:nvCxnSpPr>
              <p:cNvPr id="95" name="直接连接符 94"/>
              <p:cNvCxnSpPr/>
              <p:nvPr/>
            </p:nvCxnSpPr>
            <p:spPr>
              <a:xfrm>
                <a:off x="2571736" y="285728"/>
                <a:ext cx="3240000" cy="3164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>
                <a:off x="2571736" y="426547"/>
                <a:ext cx="3240000" cy="316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6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0"/>
                            </p:stCondLst>
                            <p:childTnLst>
                              <p:par>
                                <p:cTn id="71" presetID="17" presetClass="exit" presetSubtype="1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7" presetClass="exit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7" presetClass="exit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7" presetClass="exit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7" presetClass="exit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7" presetClass="exit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7" presetClass="exit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7" presetClass="exit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7" presetClass="exit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7" presetClass="exit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7" presetClass="exit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7" presetClass="exit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7" presetClass="exit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1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4" presetID="1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0"/>
                            </p:stCondLst>
                            <p:childTnLst>
                              <p:par>
                                <p:cTn id="1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7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18"/>
          <p:cNvGraphicFramePr>
            <a:graphicFrameLocks/>
          </p:cNvGraphicFramePr>
          <p:nvPr/>
        </p:nvGraphicFramePr>
        <p:xfrm>
          <a:off x="285750" y="2428875"/>
          <a:ext cx="7000875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" name="图片 23" descr="十二五规划.jpg"/>
          <p:cNvPicPr>
            <a:picLocks noChangeAspect="1"/>
          </p:cNvPicPr>
          <p:nvPr/>
        </p:nvPicPr>
        <p:blipFill>
          <a:blip r:embed="rId3" cstate="print"/>
          <a:srcRect l="32233" r="5583" b="9570"/>
          <a:stretch>
            <a:fillRect/>
          </a:stretch>
        </p:blipFill>
        <p:spPr bwMode="auto">
          <a:xfrm>
            <a:off x="214313" y="1571625"/>
            <a:ext cx="37861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4071938" y="1571625"/>
          <a:ext cx="4786346" cy="328614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93173"/>
                <a:gridCol w="2393173"/>
              </a:tblGrid>
              <a:tr h="7026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“十二五”规划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2011—2015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8611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生产总值年均</a:t>
                      </a:r>
                      <a:endParaRPr lang="en-US" altLang="zh-CN" sz="2400" dirty="0" smtClean="0"/>
                    </a:p>
                    <a:p>
                      <a:pPr algn="ctr"/>
                      <a:r>
                        <a:rPr lang="zh-CN" altLang="en-US" sz="2400" dirty="0" smtClean="0"/>
                        <a:t>增长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7%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8611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居民收入年均</a:t>
                      </a:r>
                      <a:endParaRPr lang="en-US" altLang="zh-CN" sz="2400" dirty="0" smtClean="0"/>
                    </a:p>
                    <a:p>
                      <a:pPr algn="ctr"/>
                      <a:r>
                        <a:rPr lang="zh-CN" altLang="en-US" sz="2400" dirty="0" smtClean="0"/>
                        <a:t>增长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≥</a:t>
                      </a:r>
                      <a:r>
                        <a:rPr lang="en-US" altLang="zh-CN" sz="2400" dirty="0" smtClean="0"/>
                        <a:t>7%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8611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服务业增加值占生产总值的比重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4%</a:t>
                      </a:r>
                      <a:endParaRPr lang="zh-CN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6644" name="组合 25"/>
          <p:cNvGrpSpPr>
            <a:grpSpLocks/>
          </p:cNvGrpSpPr>
          <p:nvPr/>
        </p:nvGrpSpPr>
        <p:grpSpPr bwMode="auto">
          <a:xfrm>
            <a:off x="214313" y="214313"/>
            <a:ext cx="3240087" cy="144462"/>
            <a:chOff x="214282" y="214290"/>
            <a:chExt cx="3240000" cy="143983"/>
          </a:xfrm>
        </p:grpSpPr>
        <p:sp>
          <p:nvSpPr>
            <p:cNvPr id="22" name="矩形 21"/>
            <p:cNvSpPr/>
            <p:nvPr/>
          </p:nvSpPr>
          <p:spPr>
            <a:xfrm rot="10800000">
              <a:off x="1285815" y="214290"/>
              <a:ext cx="1079471" cy="14240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10800000">
              <a:off x="214282" y="214290"/>
              <a:ext cx="1079471" cy="14240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6654" name="组合 14"/>
            <p:cNvGrpSpPr>
              <a:grpSpLocks/>
            </p:cNvGrpSpPr>
            <p:nvPr/>
          </p:nvGrpSpPr>
          <p:grpSpPr bwMode="auto">
            <a:xfrm>
              <a:off x="214282" y="214290"/>
              <a:ext cx="3240000" cy="143983"/>
              <a:chOff x="2571736" y="285728"/>
              <a:chExt cx="3240000" cy="143983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2571736" y="285728"/>
                <a:ext cx="3240000" cy="3164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2571736" y="426547"/>
                <a:ext cx="3240000" cy="316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14313" y="428625"/>
            <a:ext cx="8429625" cy="830997"/>
            <a:chOff x="214282" y="428604"/>
            <a:chExt cx="8429652" cy="831348"/>
          </a:xfrm>
        </p:grpSpPr>
        <p:sp>
          <p:nvSpPr>
            <p:cNvPr id="6" name="矩形 5"/>
            <p:cNvSpPr/>
            <p:nvPr/>
          </p:nvSpPr>
          <p:spPr>
            <a:xfrm>
              <a:off x="214282" y="428604"/>
              <a:ext cx="8429652" cy="8313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latin typeface="黑体" pitchFamily="49" charset="-122"/>
                  <a:ea typeface="黑体" pitchFamily="49" charset="-122"/>
                </a:rPr>
                <a:t>两岸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恢复协商并取得一系列重要成果，签署两岸经济合作框架协议（</a:t>
              </a:r>
              <a:r>
                <a:rPr lang="en-US" altLang="zh-CN" sz="2400" dirty="0">
                  <a:latin typeface="黑体" pitchFamily="49" charset="-122"/>
                  <a:ea typeface="黑体" pitchFamily="49" charset="-122"/>
                </a:rPr>
                <a:t>ECFA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）是一个重大突破</a:t>
              </a:r>
            </a:p>
          </p:txBody>
        </p:sp>
        <p:sp>
          <p:nvSpPr>
            <p:cNvPr id="8" name="矩形 7"/>
            <p:cNvSpPr>
              <a:spLocks noChangeAspect="1"/>
            </p:cNvSpPr>
            <p:nvPr/>
          </p:nvSpPr>
          <p:spPr>
            <a:xfrm>
              <a:off x="214282" y="643008"/>
              <a:ext cx="142875" cy="14452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30337" y="1268760"/>
            <a:ext cx="8390135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  ECFA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签订后，台湾秋刀鱼大量销往大陆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，工资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和福利让渔工增收两三万新台币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86313" y="4929188"/>
            <a:ext cx="4143375" cy="817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/>
              <a:t>2011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—7</a:t>
            </a:r>
            <a:r>
              <a:rPr lang="zh-CN" altLang="en-US" sz="2400" dirty="0" smtClean="0"/>
              <a:t>月秋刀鱼销量、出口值与</a:t>
            </a:r>
            <a:r>
              <a:rPr lang="en-US" altLang="zh-CN" sz="2400" dirty="0" smtClean="0"/>
              <a:t>2010</a:t>
            </a:r>
            <a:r>
              <a:rPr lang="zh-CN" altLang="en-US" sz="2400" dirty="0" smtClean="0"/>
              <a:t>年全年相比</a:t>
            </a:r>
            <a:endParaRPr lang="zh-CN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313" y="4929188"/>
            <a:ext cx="8715375" cy="12001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     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“十二五”规划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第十四篇“深化合作  建设中华民族共同家园”中，专章阐述加强两岸经济合作问题，为进一步扩大两岸经贸合作提供保障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6" name="图片 15" descr="W02011112554346375065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133625"/>
            <a:ext cx="63500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上箭头 25"/>
          <p:cNvSpPr/>
          <p:nvPr/>
        </p:nvSpPr>
        <p:spPr>
          <a:xfrm>
            <a:off x="7164288" y="4221088"/>
            <a:ext cx="144016" cy="432048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37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7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7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6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19" grpId="1">
        <p:bldAsOne/>
      </p:bldGraphic>
      <p:bldP spid="17" grpId="0" animBg="1"/>
      <p:bldP spid="17" grpId="1" animBg="1"/>
      <p:bldP spid="20" grpId="0" animBg="1"/>
      <p:bldP spid="20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 rot="10800000">
            <a:off x="2357438" y="214313"/>
            <a:ext cx="1079500" cy="1428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10800000">
            <a:off x="1285875" y="214313"/>
            <a:ext cx="1079500" cy="1428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10800000">
            <a:off x="214313" y="214313"/>
            <a:ext cx="1079500" cy="1428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9700" name="组合 45"/>
          <p:cNvGrpSpPr>
            <a:grpSpLocks/>
          </p:cNvGrpSpPr>
          <p:nvPr/>
        </p:nvGrpSpPr>
        <p:grpSpPr bwMode="auto">
          <a:xfrm>
            <a:off x="214313" y="214313"/>
            <a:ext cx="3240087" cy="144462"/>
            <a:chOff x="2285984" y="1071543"/>
            <a:chExt cx="4572032" cy="73029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2285984" y="1071543"/>
              <a:ext cx="4572032" cy="160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285984" y="1142967"/>
              <a:ext cx="4572032" cy="160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组合 43"/>
          <p:cNvGrpSpPr>
            <a:grpSpLocks/>
          </p:cNvGrpSpPr>
          <p:nvPr/>
        </p:nvGrpSpPr>
        <p:grpSpPr bwMode="auto">
          <a:xfrm>
            <a:off x="214313" y="428625"/>
            <a:ext cx="8429625" cy="461665"/>
            <a:chOff x="214282" y="428604"/>
            <a:chExt cx="8429652" cy="461860"/>
          </a:xfrm>
        </p:grpSpPr>
        <p:sp>
          <p:nvSpPr>
            <p:cNvPr id="45" name="矩形 44"/>
            <p:cNvSpPr/>
            <p:nvPr/>
          </p:nvSpPr>
          <p:spPr>
            <a:xfrm>
              <a:off x="214282" y="428604"/>
              <a:ext cx="8429652" cy="4618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latin typeface="黑体" pitchFamily="49" charset="-122"/>
                  <a:ea typeface="黑体" pitchFamily="49" charset="-122"/>
                </a:rPr>
                <a:t>两岸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全面直接双向“三通”得以实现，两岸经济合作不断深化</a:t>
              </a:r>
            </a:p>
          </p:txBody>
        </p:sp>
        <p:sp>
          <p:nvSpPr>
            <p:cNvPr id="46" name="矩形 45"/>
            <p:cNvSpPr>
              <a:spLocks noChangeAspect="1"/>
            </p:cNvSpPr>
            <p:nvPr/>
          </p:nvSpPr>
          <p:spPr>
            <a:xfrm>
              <a:off x="214282" y="643008"/>
              <a:ext cx="142875" cy="14452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3" name="图片 22" descr="旅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88"/>
            <a:ext cx="1857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3929063" y="1143000"/>
          <a:ext cx="4500594" cy="1737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57454"/>
                <a:gridCol w="2143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2011</a:t>
                      </a:r>
                      <a:r>
                        <a:rPr lang="zh-CN" altLang="en-US" sz="2400" dirty="0" smtClean="0"/>
                        <a:t>年赴台游总人数（万人次）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125.1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团体游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122.3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个人游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2.8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251520" y="1556792"/>
            <a:ext cx="8143875" cy="4581525"/>
            <a:chOff x="683568" y="1397000"/>
            <a:chExt cx="7632848" cy="4581897"/>
          </a:xfrm>
        </p:grpSpPr>
        <p:graphicFrame>
          <p:nvGraphicFramePr>
            <p:cNvPr id="29720" name="图表 20"/>
            <p:cNvGraphicFramePr>
              <a:graphicFrameLocks/>
            </p:cNvGraphicFramePr>
            <p:nvPr/>
          </p:nvGraphicFramePr>
          <p:xfrm>
            <a:off x="827584" y="1397000"/>
            <a:ext cx="7416824" cy="4064000"/>
          </p:xfrm>
          <a:graphic>
            <a:graphicData uri="http://schemas.openxmlformats.org/presentationml/2006/ole">
              <p:oleObj spid="_x0000_s29720" r:id="rId4" imgW="7913294" imgH="4066384" progId="Excel.Sheet.8">
                <p:embed/>
              </p:oleObj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683568" y="5517232"/>
              <a:ext cx="7632848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两岸人员往来规模不断扩大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148064" y="4005064"/>
            <a:ext cx="3931345" cy="1570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2011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年，北京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、上海、厦门成为首批个人游试点城市，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2012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年，另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个城市也加入试点</a:t>
            </a:r>
          </a:p>
        </p:txBody>
      </p:sp>
      <p:pic>
        <p:nvPicPr>
          <p:cNvPr id="25" name="图片 24" descr="59041_154254432000_2副本副本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780928"/>
            <a:ext cx="4493150" cy="3810908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4355976" y="3933056"/>
            <a:ext cx="28803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860032" y="4797152"/>
            <a:ext cx="28803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716016" y="5301208"/>
            <a:ext cx="28803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4" presetClass="entr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rot="10800000">
            <a:off x="1285875" y="214313"/>
            <a:ext cx="1079500" cy="1428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0800000">
            <a:off x="214313" y="214313"/>
            <a:ext cx="1079500" cy="1428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214313" y="357188"/>
            <a:ext cx="8606159" cy="1754326"/>
            <a:chOff x="214282" y="285728"/>
            <a:chExt cx="8606187" cy="1754587"/>
          </a:xfrm>
        </p:grpSpPr>
        <p:sp>
          <p:nvSpPr>
            <p:cNvPr id="8" name="矩形 7"/>
            <p:cNvSpPr/>
            <p:nvPr/>
          </p:nvSpPr>
          <p:spPr>
            <a:xfrm>
              <a:off x="500034" y="285728"/>
              <a:ext cx="8320435" cy="1754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latin typeface="黑体" pitchFamily="49" charset="-122"/>
                  <a:ea typeface="黑体" pitchFamily="49" charset="-122"/>
                </a:rPr>
                <a:t>两岸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和平发展重要思想产生强大的生命力和推动力</a:t>
              </a:r>
              <a:endParaRPr lang="en-US" altLang="zh-CN" sz="2400" dirty="0">
                <a:latin typeface="黑体" pitchFamily="49" charset="-122"/>
                <a:ea typeface="黑体" pitchFamily="49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     打开</a:t>
              </a: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了奋力开拓两岸关系的前进道路</a:t>
              </a:r>
              <a:endParaRPr lang="en-US" altLang="zh-CN" sz="2000" dirty="0">
                <a:latin typeface="黑体" pitchFamily="49" charset="-122"/>
                <a:ea typeface="黑体" pitchFamily="49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     突出</a:t>
              </a: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了两岸同胞的主人翁地位，强调了两岸关系的和平发展需要</a:t>
              </a:r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两    岸</a:t>
              </a: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同胞的共同推动</a:t>
              </a:r>
              <a:endParaRPr lang="en-US" altLang="zh-CN" sz="2000" dirty="0">
                <a:latin typeface="黑体" pitchFamily="49" charset="-122"/>
                <a:ea typeface="黑体" pitchFamily="49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     也</a:t>
              </a: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是我国和平发展战略的重要组成部分</a:t>
              </a:r>
            </a:p>
          </p:txBody>
        </p:sp>
        <p:sp>
          <p:nvSpPr>
            <p:cNvPr id="11" name="矩形 10"/>
            <p:cNvSpPr>
              <a:spLocks noChangeAspect="1"/>
            </p:cNvSpPr>
            <p:nvPr/>
          </p:nvSpPr>
          <p:spPr>
            <a:xfrm>
              <a:off x="214282" y="500072"/>
              <a:ext cx="142875" cy="14448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00063" y="3429000"/>
            <a:ext cx="2714625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        </a:t>
            </a:r>
            <a:endParaRPr lang="zh-CN" altLang="en-US" sz="2400" dirty="0"/>
          </a:p>
        </p:txBody>
      </p:sp>
      <p:grpSp>
        <p:nvGrpSpPr>
          <p:cNvPr id="43013" name="组合 45"/>
          <p:cNvGrpSpPr>
            <a:grpSpLocks/>
          </p:cNvGrpSpPr>
          <p:nvPr/>
        </p:nvGrpSpPr>
        <p:grpSpPr bwMode="auto">
          <a:xfrm>
            <a:off x="214313" y="214313"/>
            <a:ext cx="2160587" cy="144462"/>
            <a:chOff x="2285984" y="1071546"/>
            <a:chExt cx="4572032" cy="73026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2285984" y="1071546"/>
              <a:ext cx="4572032" cy="160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2285984" y="1142967"/>
              <a:ext cx="4572032" cy="160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图片 14" descr="013000006339191288842339337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420888"/>
            <a:ext cx="371475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m_24489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0888"/>
            <a:ext cx="38576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 rot="10800000">
            <a:off x="3429000" y="214313"/>
            <a:ext cx="1079500" cy="14287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10800000">
            <a:off x="2357438" y="214313"/>
            <a:ext cx="1079500" cy="1428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10800000">
            <a:off x="1285875" y="214313"/>
            <a:ext cx="1079500" cy="1428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0800000">
            <a:off x="214313" y="214313"/>
            <a:ext cx="1079500" cy="1428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214313" y="357188"/>
            <a:ext cx="8572500" cy="892175"/>
            <a:chOff x="214282" y="285728"/>
            <a:chExt cx="8572528" cy="892552"/>
          </a:xfrm>
        </p:grpSpPr>
        <p:sp>
          <p:nvSpPr>
            <p:cNvPr id="8" name="矩形 7"/>
            <p:cNvSpPr/>
            <p:nvPr/>
          </p:nvSpPr>
          <p:spPr>
            <a:xfrm>
              <a:off x="500034" y="285728"/>
              <a:ext cx="8286776" cy="8925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黑体" pitchFamily="49" charset="-122"/>
                  <a:ea typeface="黑体" pitchFamily="49" charset="-122"/>
                </a:rPr>
                <a:t>4.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巩固两岸关系和平发展的民意基础，深化两岸同胞的感情融合</a:t>
              </a:r>
            </a:p>
          </p:txBody>
        </p:sp>
        <p:sp>
          <p:nvSpPr>
            <p:cNvPr id="11" name="矩形 10"/>
            <p:cNvSpPr>
              <a:spLocks noChangeAspect="1"/>
            </p:cNvSpPr>
            <p:nvPr/>
          </p:nvSpPr>
          <p:spPr>
            <a:xfrm>
              <a:off x="214282" y="500131"/>
              <a:ext cx="142875" cy="14452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00063" y="3429000"/>
            <a:ext cx="2714625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        </a:t>
            </a:r>
            <a:endParaRPr lang="zh-CN" altLang="en-US" sz="2400" dirty="0"/>
          </a:p>
        </p:txBody>
      </p:sp>
      <p:grpSp>
        <p:nvGrpSpPr>
          <p:cNvPr id="60423" name="组合 45"/>
          <p:cNvGrpSpPr>
            <a:grpSpLocks/>
          </p:cNvGrpSpPr>
          <p:nvPr/>
        </p:nvGrpSpPr>
        <p:grpSpPr bwMode="auto">
          <a:xfrm>
            <a:off x="214313" y="214313"/>
            <a:ext cx="4319587" cy="144462"/>
            <a:chOff x="2285984" y="1071546"/>
            <a:chExt cx="6096037" cy="73026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2285984" y="1071546"/>
              <a:ext cx="6096037" cy="160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2285984" y="1142967"/>
              <a:ext cx="6096037" cy="160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14282" y="5143513"/>
            <a:ext cx="864399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为两岸交流合作开创更广阔的平台，加深两岸同胞的感情融合，巩固两岸关系和平发展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9" name="图片 18" descr="2010719131904副本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38" y="1643063"/>
            <a:ext cx="51181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 descr="16674029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1357313"/>
            <a:ext cx="4214813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10" descr="00241deb9a6c0fd19d1c5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813" y="1350963"/>
            <a:ext cx="5643562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小时候         乡愁是一枚小小的邮票</a:t>
            </a:r>
            <a:endParaRPr lang="en-US" altLang="zh-CN" sz="240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我在这头      母亲在那头</a:t>
            </a:r>
            <a:endParaRPr lang="en-US" altLang="zh-CN" sz="240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40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长大后         乡愁是一张窄窄的船票</a:t>
            </a:r>
            <a:endParaRPr lang="en-US" altLang="zh-CN" sz="240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我在这头     新娘在那头</a:t>
            </a:r>
            <a:endParaRPr lang="en-US" altLang="zh-CN" sz="240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40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后来啊         乡愁是是一方矮矮的坟墓</a:t>
            </a:r>
            <a:endParaRPr lang="en-US" altLang="zh-CN" sz="240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我在外头     母亲在里头</a:t>
            </a:r>
            <a:endParaRPr lang="en-US" altLang="zh-CN" sz="240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240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而现在         乡愁是一湾浅浅的海峡</a:t>
            </a:r>
            <a:endParaRPr lang="en-US" altLang="zh-CN" sz="240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我在这头     大陆在那头</a:t>
            </a:r>
            <a:r>
              <a:rPr lang="en-US" altLang="zh-CN" sz="24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……</a:t>
            </a:r>
            <a:endParaRPr lang="zh-CN" altLang="en-US" sz="240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4093</TotalTime>
  <Words>776</Words>
  <Application>Microsoft Office PowerPoint</Application>
  <PresentationFormat>全屏显示(4:3)</PresentationFormat>
  <Paragraphs>113</Paragraphs>
  <Slides>9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Office 主题</vt:lpstr>
      <vt:lpstr>Microsoft Office Excel 97-2003 工作表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</dc:creator>
  <cp:lastModifiedBy>微软用户</cp:lastModifiedBy>
  <cp:revision>451</cp:revision>
  <dcterms:created xsi:type="dcterms:W3CDTF">2012-07-30T01:22:10Z</dcterms:created>
  <dcterms:modified xsi:type="dcterms:W3CDTF">2012-10-23T08:57:25Z</dcterms:modified>
</cp:coreProperties>
</file>