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7" r:id="rId4"/>
    <p:sldId id="262" r:id="rId5"/>
    <p:sldId id="263" r:id="rId6"/>
    <p:sldId id="276" r:id="rId7"/>
    <p:sldId id="277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F65C1E"/>
    <a:srgbClr val="F8A208"/>
    <a:srgbClr val="F9457D"/>
    <a:srgbClr val="76EB35"/>
    <a:srgbClr val="FB85AA"/>
    <a:srgbClr val="F82063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>
      <p:cViewPr>
        <p:scale>
          <a:sx n="60" d="100"/>
          <a:sy n="60" d="100"/>
        </p:scale>
        <p:origin x="-1507" y="-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>
        <c:manualLayout>
          <c:xMode val="edge"/>
          <c:yMode val="edge"/>
          <c:x val="0.28304576730263703"/>
          <c:y val="8.3798832095374073E-2"/>
        </c:manualLayout>
      </c:layout>
    </c:title>
    <c:view3D>
      <c:depthPercent val="100"/>
      <c:rAngAx val="1"/>
    </c:view3D>
    <c:sideWall>
      <c:spPr>
        <a:solidFill>
          <a:srgbClr val="FFC000"/>
        </a:solidFill>
      </c:spPr>
    </c:sideWall>
    <c:backWall>
      <c:spPr>
        <a:solidFill>
          <a:srgbClr val="FFC000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研究开发人员总量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2002年</c:v>
                </c:pt>
                <c:pt idx="1">
                  <c:v>2011年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103</c:v>
                </c:pt>
                <c:pt idx="1">
                  <c:v>208</c:v>
                </c:pt>
              </c:numCache>
            </c:numRef>
          </c:val>
        </c:ser>
        <c:shape val="box"/>
        <c:axId val="246501376"/>
        <c:axId val="246562816"/>
        <c:axId val="0"/>
      </c:bar3DChart>
      <c:catAx>
        <c:axId val="246501376"/>
        <c:scaling>
          <c:orientation val="minMax"/>
        </c:scaling>
        <c:axPos val="b"/>
        <c:numFmt formatCode="General" sourceLinked="1"/>
        <c:tickLblPos val="nextTo"/>
        <c:crossAx val="246562816"/>
        <c:crosses val="autoZero"/>
        <c:auto val="1"/>
        <c:lblAlgn val="ctr"/>
        <c:lblOffset val="100"/>
      </c:catAx>
      <c:valAx>
        <c:axId val="246562816"/>
        <c:scaling>
          <c:orientation val="minMax"/>
        </c:scaling>
        <c:axPos val="l"/>
        <c:majorGridlines/>
        <c:numFmt formatCode="General" sourceLinked="1"/>
        <c:tickLblPos val="nextTo"/>
        <c:crossAx val="24650137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>
        <c:manualLayout>
          <c:xMode val="edge"/>
          <c:yMode val="edge"/>
          <c:x val="0.27236315486746882"/>
          <c:y val="8.2878316285216788E-2"/>
        </c:manualLayout>
      </c:layout>
    </c:title>
    <c:view3D>
      <c:depthPercent val="100"/>
      <c:rAngAx val="1"/>
    </c:view3D>
    <c:sideWall>
      <c:spPr>
        <a:solidFill>
          <a:srgbClr val="FFC000"/>
        </a:solidFill>
      </c:spPr>
    </c:sideWall>
    <c:backWall>
      <c:spPr>
        <a:solidFill>
          <a:srgbClr val="FFC000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发明专利授权量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2002年</c:v>
                </c:pt>
                <c:pt idx="1">
                  <c:v>2011年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1.56</c:v>
                </c:pt>
                <c:pt idx="1">
                  <c:v>17.2</c:v>
                </c:pt>
              </c:numCache>
            </c:numRef>
          </c:val>
        </c:ser>
        <c:shape val="box"/>
        <c:axId val="248318976"/>
        <c:axId val="248484992"/>
        <c:axId val="0"/>
      </c:bar3DChart>
      <c:catAx>
        <c:axId val="248318976"/>
        <c:scaling>
          <c:orientation val="minMax"/>
        </c:scaling>
        <c:axPos val="b"/>
        <c:numFmt formatCode="General" sourceLinked="1"/>
        <c:tickLblPos val="nextTo"/>
        <c:crossAx val="248484992"/>
        <c:crosses val="autoZero"/>
        <c:auto val="1"/>
        <c:lblAlgn val="ctr"/>
        <c:lblOffset val="100"/>
      </c:catAx>
      <c:valAx>
        <c:axId val="248484992"/>
        <c:scaling>
          <c:orientation val="minMax"/>
        </c:scaling>
        <c:axPos val="l"/>
        <c:majorGridlines/>
        <c:numFmt formatCode="General" sourceLinked="1"/>
        <c:tickLblPos val="nextTo"/>
        <c:crossAx val="24831897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1ACFCB4-8A48-4275-8128-1F3939CB18C8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C82BD82-F4B7-4003-8924-CD68975BC8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6B50D1-B5B9-4334-8D8A-CF44C083AD3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9D18-1FAF-429B-A35B-E6F5EB7A42B8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EB5C-09FC-4FE0-9774-112ADB8E8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AD9C-4FFF-41FD-BD81-51780525DD8B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C90-5A47-4F5A-9224-B188728B1B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5844-6183-4D31-9B5E-002456458967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8BFD-8AB7-45A7-BCAC-A0855BF4D2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4A2C-4AF6-4DD3-83A8-DB3B35FC4982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C853-04B6-452C-A10F-B8801BBB9E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7221-53D4-4AD4-812D-9AAB75480BE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EF66-DA34-4B14-8966-530948B2ED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0874-F899-49ED-903B-398F5E47C9FF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217B-A04D-4473-B5CD-69A765B9E2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DF5C-8F60-48EE-80FF-4E80A53FC955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4C34-6889-4FEF-9946-85F810C17F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FE9F-0DB9-4BB5-AACB-6F654A13EA03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A9BF-EA03-4CDE-B138-63F43641AB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C98F-6859-450B-9C2D-2F549EB0B343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EA2-95F2-4517-8AF6-D85000AEDB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15A0-F989-4E3B-A90A-0C2CF19FBEBD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5A94-7C21-4599-8420-BECB2643A9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3F3D-4684-42A1-B9FD-696B6B0538E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D693-408B-4E3C-A015-D0DB1F4033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64074D-93E9-45FB-9E30-83BF59BDF0DB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386CE3-6F27-40DA-8813-359012EFD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Microsoft_Office_Excel_97-2003____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杂志社logo带网址 单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6305550"/>
            <a:ext cx="19208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9832" y="692696"/>
            <a:ext cx="51059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深化科技体制改革</a:t>
            </a:r>
          </a:p>
          <a:p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加快建设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国家创新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体系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banner2.png"/>
          <p:cNvPicPr>
            <a:picLocks noChangeAspect="1"/>
          </p:cNvPicPr>
          <p:nvPr/>
        </p:nvPicPr>
        <p:blipFill>
          <a:blip r:embed="rId5" cstate="print"/>
          <a:srcRect l="5512" t="37149" r="4714" b="35951"/>
          <a:stretch>
            <a:fillRect/>
          </a:stretch>
        </p:blipFill>
        <p:spPr>
          <a:xfrm>
            <a:off x="2051050" y="260350"/>
            <a:ext cx="7200900" cy="1328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 descr="内页.png"/>
          <p:cNvPicPr>
            <a:picLocks noChangeAspect="1"/>
          </p:cNvPicPr>
          <p:nvPr/>
        </p:nvPicPr>
        <p:blipFill>
          <a:blip r:embed="rId6" cstate="print"/>
          <a:srcRect l="5901" t="15351" r="5900" b="8001"/>
          <a:stretch>
            <a:fillRect/>
          </a:stretch>
        </p:blipFill>
        <p:spPr>
          <a:xfrm>
            <a:off x="539750" y="1052513"/>
            <a:ext cx="8064500" cy="5256212"/>
          </a:xfrm>
          <a:prstGeom prst="rect">
            <a:avLst/>
          </a:prstGeom>
          <a:effectLst>
            <a:outerShdw blurRad="50800" dist="228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95513" y="314325"/>
            <a:ext cx="6804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面向</a:t>
            </a:r>
            <a:r>
              <a:rPr lang="zh-CN" altLang="zh-CN" sz="2800" b="1" dirty="0">
                <a:latin typeface="黑体" pitchFamily="49" charset="-122"/>
                <a:ea typeface="黑体" pitchFamily="49" charset="-122"/>
              </a:rPr>
              <a:t>经济社会发展和国家重大战略需求，科技发挥了重要的支撑引领作用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7438" y="1484313"/>
            <a:ext cx="48529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+mn-ea"/>
                <a:ea typeface="+mn-ea"/>
              </a:rPr>
              <a:t>国家高新区战略布局不断优化</a:t>
            </a:r>
            <a:endParaRPr lang="zh-CN" altLang="en-US" sz="2800" b="1" dirty="0">
              <a:latin typeface="+mn-ea"/>
              <a:ea typeface="+mn-ea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3995738" y="2133600"/>
            <a:ext cx="4638675" cy="3382963"/>
            <a:chOff x="3995936" y="2132856"/>
            <a:chExt cx="4638521" cy="3384376"/>
          </a:xfrm>
        </p:grpSpPr>
        <p:sp>
          <p:nvSpPr>
            <p:cNvPr id="44" name="矩形 43"/>
            <p:cNvSpPr/>
            <p:nvPr/>
          </p:nvSpPr>
          <p:spPr>
            <a:xfrm>
              <a:off x="3995936" y="2132856"/>
              <a:ext cx="4321032" cy="3384376"/>
            </a:xfrm>
            <a:prstGeom prst="rect">
              <a:avLst/>
            </a:prstGeom>
            <a:solidFill>
              <a:srgbClr val="FFC000">
                <a:alpha val="22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829" y="2204324"/>
              <a:ext cx="4135300" cy="52409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800" dirty="0">
                  <a:latin typeface="+mn-ea"/>
                  <a:ea typeface="+mn-ea"/>
                </a:rPr>
                <a:t>工业增加值占全国的比例</a:t>
              </a:r>
              <a:endParaRPr lang="zh-CN" altLang="en-US" sz="2800" dirty="0">
                <a:latin typeface="+mn-ea"/>
                <a:ea typeface="+mn-ea"/>
              </a:endParaRPr>
            </a:p>
          </p:txBody>
        </p:sp>
        <p:graphicFrame>
          <p:nvGraphicFramePr>
            <p:cNvPr id="30750" name="图表 13"/>
            <p:cNvGraphicFramePr>
              <a:graphicFrameLocks/>
            </p:cNvGraphicFramePr>
            <p:nvPr/>
          </p:nvGraphicFramePr>
          <p:xfrm>
            <a:off x="5106065" y="3068960"/>
            <a:ext cx="3528392" cy="2352260"/>
          </p:xfrm>
          <a:graphic>
            <a:graphicData uri="http://schemas.openxmlformats.org/presentationml/2006/ole">
              <p:oleObj spid="_x0000_s30750" r:id="rId7" imgW="3523793" imgH="2353260" progId="Excel.Sheet.8">
                <p:embed/>
              </p:oleObj>
            </a:graphicData>
          </a:graphic>
        </p:graphicFrame>
        <p:cxnSp>
          <p:nvCxnSpPr>
            <p:cNvPr id="43" name="直接连接符 42"/>
            <p:cNvCxnSpPr/>
            <p:nvPr/>
          </p:nvCxnSpPr>
          <p:spPr>
            <a:xfrm>
              <a:off x="4962691" y="3212807"/>
              <a:ext cx="1295357" cy="7146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241990" y="2996817"/>
              <a:ext cx="1081052" cy="5240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latin typeface="+mj-lt"/>
                  <a:ea typeface="黑体" pitchFamily="49" charset="-122"/>
                </a:rPr>
                <a:t>12.2%</a:t>
              </a:r>
              <a:endParaRPr lang="zh-CN" altLang="en-US" sz="2800" b="1" dirty="0">
                <a:latin typeface="+mj-lt"/>
                <a:ea typeface="黑体" pitchFamily="49" charset="-122"/>
              </a:endParaRPr>
            </a:p>
          </p:txBody>
        </p:sp>
      </p:grp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187450" y="2114550"/>
            <a:ext cx="1985963" cy="9540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800">
                <a:latin typeface="Calibri" pitchFamily="34" charset="0"/>
              </a:rPr>
              <a:t>年收入</a:t>
            </a:r>
            <a:endParaRPr lang="en-US" altLang="zh-CN" sz="2800">
              <a:latin typeface="Calibri" pitchFamily="34" charset="0"/>
            </a:endParaRPr>
          </a:p>
          <a:p>
            <a:r>
              <a:rPr lang="zh-CN" altLang="zh-CN" sz="2800">
                <a:latin typeface="Calibri" pitchFamily="34" charset="0"/>
              </a:rPr>
              <a:t>超过</a:t>
            </a:r>
            <a:r>
              <a:rPr lang="en-US" altLang="zh-CN" sz="2800">
                <a:latin typeface="Calibri" pitchFamily="34" charset="0"/>
              </a:rPr>
              <a:t>13</a:t>
            </a:r>
            <a:r>
              <a:rPr lang="zh-CN" altLang="zh-CN" sz="2800">
                <a:latin typeface="Calibri" pitchFamily="34" charset="0"/>
              </a:rPr>
              <a:t>万亿</a:t>
            </a:r>
            <a:endParaRPr lang="zh-CN" altLang="en-US" sz="2800">
              <a:latin typeface="Calibri" pitchFamily="34" charset="0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1116013" y="3141663"/>
            <a:ext cx="2182812" cy="2879725"/>
            <a:chOff x="2173145" y="3140968"/>
            <a:chExt cx="2182831" cy="2880320"/>
          </a:xfrm>
        </p:grpSpPr>
        <p:grpSp>
          <p:nvGrpSpPr>
            <p:cNvPr id="56" name="组合 55"/>
            <p:cNvGrpSpPr/>
            <p:nvPr/>
          </p:nvGrpSpPr>
          <p:grpSpPr>
            <a:xfrm>
              <a:off x="2173145" y="4101781"/>
              <a:ext cx="1080120" cy="288032"/>
              <a:chOff x="1741098" y="4101781"/>
              <a:chExt cx="1080120" cy="28803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0" name="流程图: 过程 49"/>
              <p:cNvSpPr/>
              <p:nvPr/>
            </p:nvSpPr>
            <p:spPr>
              <a:xfrm rot="10800000">
                <a:off x="1957122" y="4209793"/>
                <a:ext cx="864096" cy="72008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" name="同心圆 50"/>
              <p:cNvSpPr/>
              <p:nvPr/>
            </p:nvSpPr>
            <p:spPr>
              <a:xfrm>
                <a:off x="1741098" y="4101781"/>
                <a:ext cx="288032" cy="28803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rot="10800000">
              <a:off x="3275856" y="4365104"/>
              <a:ext cx="1080120" cy="288032"/>
              <a:chOff x="1741098" y="4101781"/>
              <a:chExt cx="1080120" cy="28803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8" name="流程图: 过程 57"/>
              <p:cNvSpPr/>
              <p:nvPr/>
            </p:nvSpPr>
            <p:spPr>
              <a:xfrm rot="10800000">
                <a:off x="1957122" y="4209793"/>
                <a:ext cx="864096" cy="72008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9" name="同心圆 58"/>
              <p:cNvSpPr/>
              <p:nvPr/>
            </p:nvSpPr>
            <p:spPr>
              <a:xfrm>
                <a:off x="1741098" y="4101781"/>
                <a:ext cx="288032" cy="28803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411759" y="4869160"/>
              <a:ext cx="1080120" cy="288032"/>
              <a:chOff x="1741098" y="4101781"/>
              <a:chExt cx="1080120" cy="28803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" name="流程图: 过程 60"/>
              <p:cNvSpPr/>
              <p:nvPr/>
            </p:nvSpPr>
            <p:spPr>
              <a:xfrm rot="10800000">
                <a:off x="1957122" y="4209793"/>
                <a:ext cx="864096" cy="72008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同心圆 61"/>
              <p:cNvSpPr/>
              <p:nvPr/>
            </p:nvSpPr>
            <p:spPr>
              <a:xfrm>
                <a:off x="1741098" y="4101781"/>
                <a:ext cx="288032" cy="28803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流程图: 过程 48"/>
            <p:cNvSpPr/>
            <p:nvPr/>
          </p:nvSpPr>
          <p:spPr>
            <a:xfrm>
              <a:off x="3239954" y="3572857"/>
              <a:ext cx="265114" cy="2448431"/>
            </a:xfrm>
            <a:prstGeom prst="flowChartProcess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流程图: 过程 54"/>
            <p:cNvSpPr/>
            <p:nvPr/>
          </p:nvSpPr>
          <p:spPr>
            <a:xfrm>
              <a:off x="3349492" y="3501404"/>
              <a:ext cx="46038" cy="2500830"/>
            </a:xfrm>
            <a:prstGeom prst="flowChartProces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泪滴形 47"/>
            <p:cNvSpPr/>
            <p:nvPr/>
          </p:nvSpPr>
          <p:spPr>
            <a:xfrm rot="8100000">
              <a:off x="3084540" y="3140968"/>
              <a:ext cx="576064" cy="576064"/>
            </a:xfrm>
            <a:prstGeom prst="teardrop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30729" name="图片 63" descr="杂志社logo带网址 (一点红).png"/>
          <p:cNvPicPr>
            <a:picLocks noChangeAspect="1"/>
          </p:cNvPicPr>
          <p:nvPr/>
        </p:nvPicPr>
        <p:blipFill>
          <a:blip r:embed="rId8" cstate="print"/>
          <a:srcRect r="7622" b="68643"/>
          <a:stretch>
            <a:fillRect/>
          </a:stretch>
        </p:blipFill>
        <p:spPr bwMode="auto">
          <a:xfrm>
            <a:off x="684213" y="6249988"/>
            <a:ext cx="1958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3419475" y="2133600"/>
            <a:ext cx="4716463" cy="3457575"/>
            <a:chOff x="3419872" y="2119734"/>
            <a:chExt cx="4716016" cy="3456384"/>
          </a:xfrm>
        </p:grpSpPr>
        <p:sp>
          <p:nvSpPr>
            <p:cNvPr id="30" name="矩形 29"/>
            <p:cNvSpPr/>
            <p:nvPr/>
          </p:nvSpPr>
          <p:spPr>
            <a:xfrm>
              <a:off x="3419872" y="2119734"/>
              <a:ext cx="4716016" cy="3456384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bg1">
                  <a:lumMod val="85000"/>
                </a:schemeClr>
              </a:solidFill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0739" name="图片 27" descr="zjrb2011071300016v01b003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9628" y="2204864"/>
              <a:ext cx="4536504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3419872" y="4724177"/>
            <a:ext cx="4392612" cy="1081087"/>
            <a:chOff x="729463" y="3068960"/>
            <a:chExt cx="4130569" cy="1620180"/>
          </a:xfrm>
        </p:grpSpPr>
        <p:sp>
          <p:nvSpPr>
            <p:cNvPr id="35" name="矩形 34"/>
            <p:cNvSpPr/>
            <p:nvPr/>
          </p:nvSpPr>
          <p:spPr>
            <a:xfrm>
              <a:off x="729463" y="3068960"/>
              <a:ext cx="4130569" cy="162018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81689" y="3176972"/>
              <a:ext cx="4032448" cy="1431161"/>
            </a:xfrm>
            <a:prstGeom prst="rect">
              <a:avLst/>
            </a:prstGeom>
            <a:gradFill flip="none" rotWithShape="1">
              <a:gsLst>
                <a:gs pos="10000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latin typeface="+mn-lt"/>
                  <a:ea typeface="+mn-ea"/>
                </a:rPr>
                <a:t>         </a:t>
              </a:r>
              <a:r>
                <a:rPr lang="zh-CN" altLang="zh-CN" sz="2800" dirty="0">
                  <a:latin typeface="+mn-lt"/>
                  <a:ea typeface="+mn-ea"/>
                </a:rPr>
                <a:t>科技服务业成为高新技术产业发展的重要引擎</a:t>
              </a:r>
              <a:endParaRPr lang="zh-CN" altLang="en-US" sz="28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11" grpId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banner2.png"/>
          <p:cNvPicPr>
            <a:picLocks noChangeAspect="1"/>
          </p:cNvPicPr>
          <p:nvPr/>
        </p:nvPicPr>
        <p:blipFill>
          <a:blip r:embed="rId3" cstate="print"/>
          <a:srcRect l="5512" t="37149" r="4714" b="35951"/>
          <a:stretch>
            <a:fillRect/>
          </a:stretch>
        </p:blipFill>
        <p:spPr>
          <a:xfrm>
            <a:off x="2268538" y="260350"/>
            <a:ext cx="6983412" cy="1328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7313" y="314325"/>
            <a:ext cx="6516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我国</a:t>
            </a:r>
            <a:r>
              <a:rPr lang="zh-CN" altLang="zh-CN" sz="2800" b="1" dirty="0">
                <a:latin typeface="黑体" pitchFamily="49" charset="-122"/>
                <a:ea typeface="黑体" pitchFamily="49" charset="-122"/>
              </a:rPr>
              <a:t>已成为具有重要影响的科技大国和创新大国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内页.png"/>
          <p:cNvPicPr>
            <a:picLocks noChangeAspect="1"/>
          </p:cNvPicPr>
          <p:nvPr/>
        </p:nvPicPr>
        <p:blipFill>
          <a:blip r:embed="rId4" cstate="print"/>
          <a:srcRect l="5901" t="15351" r="5900" b="8001"/>
          <a:stretch>
            <a:fillRect/>
          </a:stretch>
        </p:blipFill>
        <p:spPr>
          <a:xfrm>
            <a:off x="539750" y="1052513"/>
            <a:ext cx="8064500" cy="5256212"/>
          </a:xfrm>
          <a:prstGeom prst="rect">
            <a:avLst/>
          </a:prstGeom>
          <a:effectLst>
            <a:outerShdw blurRad="50800" dist="228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87450" y="1412875"/>
            <a:ext cx="30702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+mj-ea"/>
                <a:ea typeface="+mj-ea"/>
              </a:rPr>
              <a:t>创新能力不断增强</a:t>
            </a:r>
            <a:endParaRPr lang="zh-CN" altLang="en-US" sz="2800" b="1" dirty="0">
              <a:latin typeface="+mj-ea"/>
              <a:ea typeface="+mj-ea"/>
            </a:endParaRPr>
          </a:p>
        </p:txBody>
      </p:sp>
      <p:pic>
        <p:nvPicPr>
          <p:cNvPr id="35846" name="图片 9" descr="杂志社logo带网址 (一点红).png"/>
          <p:cNvPicPr>
            <a:picLocks noChangeAspect="1"/>
          </p:cNvPicPr>
          <p:nvPr/>
        </p:nvPicPr>
        <p:blipFill>
          <a:blip r:embed="rId5" cstate="print"/>
          <a:srcRect r="7622" b="68643"/>
          <a:stretch>
            <a:fillRect/>
          </a:stretch>
        </p:blipFill>
        <p:spPr bwMode="auto">
          <a:xfrm>
            <a:off x="684213" y="6249988"/>
            <a:ext cx="1958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图表 10"/>
          <p:cNvGraphicFramePr>
            <a:graphicFrameLocks/>
          </p:cNvGraphicFramePr>
          <p:nvPr/>
        </p:nvGraphicFramePr>
        <p:xfrm>
          <a:off x="971550" y="1916832"/>
          <a:ext cx="3775075" cy="331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4572520" y="2350245"/>
          <a:ext cx="3671888" cy="33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124075" y="3356695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103</a:t>
            </a:r>
            <a:r>
              <a:rPr lang="zh-CN" altLang="zh-CN" b="1">
                <a:latin typeface="Calibri" pitchFamily="34" charset="0"/>
              </a:rPr>
              <a:t>万人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48038" y="2708995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280</a:t>
            </a:r>
            <a:r>
              <a:rPr lang="zh-CN" altLang="zh-CN" b="1">
                <a:latin typeface="Calibri" pitchFamily="34" charset="0"/>
              </a:rPr>
              <a:t>万人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580583" y="4509244"/>
            <a:ext cx="105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1.56</a:t>
            </a:r>
            <a:r>
              <a:rPr lang="zh-CN" altLang="zh-CN" b="1">
                <a:latin typeface="Calibri" pitchFamily="34" charset="0"/>
              </a:rPr>
              <a:t>万件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733108" y="2996952"/>
            <a:ext cx="105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libri" pitchFamily="34" charset="0"/>
              </a:rPr>
              <a:t>17.2</a:t>
            </a:r>
            <a:r>
              <a:rPr lang="zh-CN" altLang="zh-CN" b="1" dirty="0">
                <a:latin typeface="Calibri" pitchFamily="34" charset="0"/>
              </a:rPr>
              <a:t>万件</a:t>
            </a:r>
            <a:endParaRPr lang="zh-CN" altLang="en-US" b="1" dirty="0">
              <a:latin typeface="Calibri" pitchFamily="34" charset="0"/>
            </a:endParaRPr>
          </a:p>
        </p:txBody>
      </p:sp>
      <p:sp>
        <p:nvSpPr>
          <p:cNvPr id="17" name="右箭头 16"/>
          <p:cNvSpPr/>
          <p:nvPr/>
        </p:nvSpPr>
        <p:spPr>
          <a:xfrm rot="20139281">
            <a:off x="2312257" y="3933966"/>
            <a:ext cx="1597838" cy="54475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年均增长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12%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11" grpId="0">
        <p:bldAsOne/>
      </p:bldGraphic>
      <p:bldGraphic spid="12" grpId="0">
        <p:bldAsOne/>
      </p:bldGraphic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banner2.png"/>
          <p:cNvPicPr>
            <a:picLocks noChangeAspect="1"/>
          </p:cNvPicPr>
          <p:nvPr/>
        </p:nvPicPr>
        <p:blipFill>
          <a:blip r:embed="rId4" cstate="print"/>
          <a:srcRect l="5512" t="37149" r="4714" b="35951"/>
          <a:stretch>
            <a:fillRect/>
          </a:stretch>
        </p:blipFill>
        <p:spPr>
          <a:xfrm>
            <a:off x="2268538" y="260350"/>
            <a:ext cx="6983412" cy="1328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内页.png"/>
          <p:cNvPicPr>
            <a:picLocks noChangeAspect="1"/>
          </p:cNvPicPr>
          <p:nvPr/>
        </p:nvPicPr>
        <p:blipFill>
          <a:blip r:embed="rId5" cstate="print"/>
          <a:srcRect l="5901" t="15351" r="5900" b="8001"/>
          <a:stretch>
            <a:fillRect/>
          </a:stretch>
        </p:blipFill>
        <p:spPr>
          <a:xfrm>
            <a:off x="539750" y="1052513"/>
            <a:ext cx="8064500" cy="5256212"/>
          </a:xfrm>
          <a:prstGeom prst="rect">
            <a:avLst/>
          </a:prstGeom>
          <a:effectLst>
            <a:outerShdw blurRad="50800" dist="228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49066" y="333375"/>
            <a:ext cx="6875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市场导向</a:t>
            </a:r>
            <a:r>
              <a:rPr lang="zh-CN" altLang="zh-CN" sz="2800" b="1" dirty="0">
                <a:latin typeface="黑体" pitchFamily="49" charset="-122"/>
                <a:ea typeface="黑体" pitchFamily="49" charset="-122"/>
              </a:rPr>
              <a:t>的创新格局在发展</a:t>
            </a:r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中日益</a:t>
            </a:r>
            <a:r>
              <a:rPr lang="zh-CN" altLang="zh-CN" sz="2800" b="1" dirty="0">
                <a:latin typeface="黑体" pitchFamily="49" charset="-122"/>
                <a:ea typeface="黑体" pitchFamily="49" charset="-122"/>
              </a:rPr>
              <a:t>完善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7893" name="图片 7" descr="杂志社logo带网址 (一点红).png"/>
          <p:cNvPicPr>
            <a:picLocks noChangeAspect="1"/>
          </p:cNvPicPr>
          <p:nvPr/>
        </p:nvPicPr>
        <p:blipFill>
          <a:blip r:embed="rId6" cstate="print"/>
          <a:srcRect r="7622" b="68643"/>
          <a:stretch>
            <a:fillRect/>
          </a:stretch>
        </p:blipFill>
        <p:spPr bwMode="auto">
          <a:xfrm>
            <a:off x="684213" y="6249988"/>
            <a:ext cx="1958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5436096" y="2296510"/>
            <a:ext cx="2664296" cy="343674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516688" y="4951413"/>
            <a:ext cx="358775" cy="3603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48488" y="4951413"/>
            <a:ext cx="360362" cy="360362"/>
          </a:xfrm>
          <a:prstGeom prst="rect">
            <a:avLst/>
          </a:prstGeom>
          <a:solidFill>
            <a:srgbClr val="F8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948488" y="4519613"/>
            <a:ext cx="360362" cy="360362"/>
          </a:xfrm>
          <a:prstGeom prst="rect">
            <a:avLst/>
          </a:prstGeom>
          <a:solidFill>
            <a:srgbClr val="F8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948488" y="4087813"/>
            <a:ext cx="360362" cy="360362"/>
          </a:xfrm>
          <a:prstGeom prst="rect">
            <a:avLst/>
          </a:prstGeom>
          <a:solidFill>
            <a:srgbClr val="F8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948488" y="3656013"/>
            <a:ext cx="360362" cy="358775"/>
          </a:xfrm>
          <a:prstGeom prst="rect">
            <a:avLst/>
          </a:prstGeom>
          <a:solidFill>
            <a:srgbClr val="F8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948488" y="3222625"/>
            <a:ext cx="360362" cy="360363"/>
          </a:xfrm>
          <a:prstGeom prst="rect">
            <a:avLst/>
          </a:prstGeom>
          <a:solidFill>
            <a:srgbClr val="F8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948488" y="2997200"/>
            <a:ext cx="360362" cy="153988"/>
          </a:xfrm>
          <a:prstGeom prst="rect">
            <a:avLst/>
          </a:prstGeom>
          <a:solidFill>
            <a:srgbClr val="F8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724525" y="1958975"/>
            <a:ext cx="2030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dirty="0">
                <a:latin typeface="+mj-ea"/>
                <a:ea typeface="+mj-ea"/>
              </a:rPr>
              <a:t>技术市场交易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380288" y="4941888"/>
            <a:ext cx="652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2011</a:t>
            </a:r>
            <a:endParaRPr lang="zh-CN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867400" y="4941888"/>
            <a:ext cx="65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2002</a:t>
            </a:r>
            <a:endParaRPr lang="zh-CN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5546725" y="2997200"/>
            <a:ext cx="825500" cy="2303463"/>
            <a:chOff x="5546333" y="2996952"/>
            <a:chExt cx="825867" cy="230425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795682" y="2996952"/>
              <a:ext cx="14452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795682" y="5301208"/>
              <a:ext cx="14452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868739" y="2996952"/>
              <a:ext cx="0" cy="9353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868739" y="4365848"/>
              <a:ext cx="0" cy="9353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29" name="TextBox 42"/>
            <p:cNvSpPr txBox="1">
              <a:spLocks noChangeArrowheads="1"/>
            </p:cNvSpPr>
            <p:nvPr/>
          </p:nvSpPr>
          <p:spPr bwMode="auto">
            <a:xfrm>
              <a:off x="5546333" y="3933056"/>
              <a:ext cx="8258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5.4</a:t>
              </a:r>
              <a:r>
                <a:rPr lang="zh-CN" altLang="en-US"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倍</a:t>
              </a:r>
            </a:p>
          </p:txBody>
        </p:sp>
      </p:grp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553200" y="2555875"/>
            <a:ext cx="1114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u="sng">
                <a:solidFill>
                  <a:schemeClr val="bg1"/>
                </a:solidFill>
                <a:latin typeface="Calibri" pitchFamily="34" charset="0"/>
              </a:rPr>
              <a:t>4764</a:t>
            </a:r>
            <a:r>
              <a:rPr lang="zh-CN" altLang="zh-CN" b="1" u="sng">
                <a:solidFill>
                  <a:schemeClr val="bg1"/>
                </a:solidFill>
                <a:latin typeface="Calibri" pitchFamily="34" charset="0"/>
              </a:rPr>
              <a:t>亿元</a:t>
            </a:r>
            <a:endParaRPr lang="zh-CN" altLang="en-US" b="1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092200" y="1465263"/>
            <a:ext cx="6677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latin typeface="Calibri" pitchFamily="34" charset="0"/>
              </a:rPr>
              <a:t>我国科技体制改革带来的根本性重大变化</a:t>
            </a:r>
            <a:endParaRPr lang="zh-CN" altLang="en-US" sz="2800" b="1">
              <a:latin typeface="Calibri" pitchFamily="34" charset="0"/>
            </a:endParaRPr>
          </a:p>
        </p:txBody>
      </p: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116013" y="2322513"/>
            <a:ext cx="4248150" cy="3384550"/>
            <a:chOff x="1115616" y="2322695"/>
            <a:chExt cx="4248472" cy="3384376"/>
          </a:xfrm>
        </p:grpSpPr>
        <p:sp>
          <p:nvSpPr>
            <p:cNvPr id="37911" name="矩形 20"/>
            <p:cNvSpPr>
              <a:spLocks noChangeArrowheads="1"/>
            </p:cNvSpPr>
            <p:nvPr/>
          </p:nvSpPr>
          <p:spPr bwMode="auto">
            <a:xfrm>
              <a:off x="2283912" y="3474823"/>
              <a:ext cx="6319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Calibri" pitchFamily="34" charset="0"/>
                </a:rPr>
                <a:t>73%</a:t>
              </a:r>
              <a:endParaRPr lang="zh-CN" altLang="en-US" sz="20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5616" y="2322695"/>
              <a:ext cx="4248472" cy="33843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aphicFrame>
          <p:nvGraphicFramePr>
            <p:cNvPr id="37915" name="图表 8"/>
            <p:cNvGraphicFramePr>
              <a:graphicFrameLocks/>
            </p:cNvGraphicFramePr>
            <p:nvPr/>
          </p:nvGraphicFramePr>
          <p:xfrm>
            <a:off x="1403648" y="2538719"/>
            <a:ext cx="3912096" cy="2608064"/>
          </p:xfrm>
          <a:graphic>
            <a:graphicData uri="http://schemas.openxmlformats.org/presentationml/2006/ole">
              <p:oleObj spid="_x0000_s37915" r:id="rId7" imgW="3913971" imgH="2609314" progId="Excel.Sheet.8">
                <p:embed/>
              </p:oleObj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1891962" y="4986383"/>
              <a:ext cx="2648151" cy="4619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dirty="0">
                  <a:latin typeface="+mj-ea"/>
                  <a:ea typeface="+mj-ea"/>
                </a:rPr>
                <a:t>我国研发人员总数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  <p:sp>
          <p:nvSpPr>
            <p:cNvPr id="37917" name="矩形 12"/>
            <p:cNvSpPr>
              <a:spLocks noChangeArrowheads="1"/>
            </p:cNvSpPr>
            <p:nvPr/>
          </p:nvSpPr>
          <p:spPr bwMode="auto">
            <a:xfrm>
              <a:off x="1418164" y="2538719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b="1">
                  <a:latin typeface="Calibri" pitchFamily="34" charset="0"/>
                </a:rPr>
                <a:t>企业研发人员</a:t>
              </a:r>
              <a:endParaRPr lang="zh-CN" altLang="en-US" b="1">
                <a:latin typeface="Calibri" pitchFamily="34" charset="0"/>
              </a:endParaRPr>
            </a:p>
          </p:txBody>
        </p:sp>
        <p:grpSp>
          <p:nvGrpSpPr>
            <p:cNvPr id="37918" name="组合 17"/>
            <p:cNvGrpSpPr>
              <a:grpSpLocks/>
            </p:cNvGrpSpPr>
            <p:nvPr/>
          </p:nvGrpSpPr>
          <p:grpSpPr bwMode="auto">
            <a:xfrm>
              <a:off x="1475656" y="2898759"/>
              <a:ext cx="1440160" cy="648072"/>
              <a:chOff x="4355976" y="2924944"/>
              <a:chExt cx="1440160" cy="648072"/>
            </a:xfrm>
          </p:grpSpPr>
          <p:grpSp>
            <p:nvGrpSpPr>
              <p:cNvPr id="37921" name="组合 14"/>
              <p:cNvGrpSpPr>
                <a:grpSpLocks/>
              </p:cNvGrpSpPr>
              <p:nvPr/>
            </p:nvGrpSpPr>
            <p:grpSpPr bwMode="auto">
              <a:xfrm>
                <a:off x="5076056" y="2924944"/>
                <a:ext cx="720080" cy="648072"/>
                <a:chOff x="5148064" y="2924944"/>
                <a:chExt cx="720080" cy="648072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H="1" flipV="1">
                  <a:off x="5149112" y="2925112"/>
                  <a:ext cx="574718" cy="503212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同心圆 13"/>
                <p:cNvSpPr/>
                <p:nvPr/>
              </p:nvSpPr>
              <p:spPr>
                <a:xfrm>
                  <a:off x="5652388" y="3356890"/>
                  <a:ext cx="215916" cy="215889"/>
                </a:xfrm>
                <a:prstGeom prst="donu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>
              <a:xfrm flipH="1">
                <a:off x="4356325" y="2925112"/>
                <a:ext cx="1439972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1187058" y="2394128"/>
              <a:ext cx="4105586" cy="324150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920" name="矩形 36"/>
            <p:cNvSpPr>
              <a:spLocks noChangeArrowheads="1"/>
            </p:cNvSpPr>
            <p:nvPr/>
          </p:nvSpPr>
          <p:spPr bwMode="auto">
            <a:xfrm>
              <a:off x="2283912" y="3471391"/>
              <a:ext cx="6319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Calibri" pitchFamily="34" charset="0"/>
                </a:rPr>
                <a:t>73%</a:t>
              </a:r>
              <a:endParaRPr lang="zh-CN" altLang="en-US" sz="20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156176" y="529191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alibri" pitchFamily="34" charset="0"/>
              </a:rPr>
              <a:t>（人民币）</a:t>
            </a:r>
            <a:endParaRPr lang="zh-CN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35" grpId="0"/>
      <p:bldP spid="36" grpId="0"/>
      <p:bldP spid="44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banner2.png"/>
          <p:cNvPicPr>
            <a:picLocks noChangeAspect="1"/>
          </p:cNvPicPr>
          <p:nvPr/>
        </p:nvPicPr>
        <p:blipFill>
          <a:blip r:embed="rId3" cstate="print"/>
          <a:srcRect l="5512" t="37149" r="4714" b="35951"/>
          <a:stretch>
            <a:fillRect/>
          </a:stretch>
        </p:blipFill>
        <p:spPr>
          <a:xfrm>
            <a:off x="2340297" y="260350"/>
            <a:ext cx="6803703" cy="1328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内页.png"/>
          <p:cNvPicPr>
            <a:picLocks noChangeAspect="1"/>
          </p:cNvPicPr>
          <p:nvPr/>
        </p:nvPicPr>
        <p:blipFill>
          <a:blip r:embed="rId4" cstate="print"/>
          <a:srcRect l="5901" t="15351" r="5900" b="8001"/>
          <a:stretch>
            <a:fillRect/>
          </a:stretch>
        </p:blipFill>
        <p:spPr>
          <a:xfrm>
            <a:off x="539750" y="1052513"/>
            <a:ext cx="8064500" cy="5256212"/>
          </a:xfrm>
          <a:prstGeom prst="rect">
            <a:avLst/>
          </a:prstGeom>
          <a:effectLst>
            <a:outerShdw blurRad="50800" dist="228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52811" y="601663"/>
            <a:ext cx="6943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科技</a:t>
            </a:r>
            <a:r>
              <a:rPr lang="zh-CN" altLang="zh-CN" sz="2800" b="1" dirty="0">
                <a:latin typeface="黑体" pitchFamily="49" charset="-122"/>
                <a:ea typeface="黑体" pitchFamily="49" charset="-122"/>
              </a:rPr>
              <a:t>创新成为区域发展的重要动力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9941" name="图片 7" descr="杂志社logo带网址 (一点红).png"/>
          <p:cNvPicPr>
            <a:picLocks noChangeAspect="1"/>
          </p:cNvPicPr>
          <p:nvPr/>
        </p:nvPicPr>
        <p:blipFill>
          <a:blip r:embed="rId5" cstate="print"/>
          <a:srcRect r="7622" b="68643"/>
          <a:stretch>
            <a:fillRect/>
          </a:stretch>
        </p:blipFill>
        <p:spPr bwMode="auto">
          <a:xfrm>
            <a:off x="684213" y="6249988"/>
            <a:ext cx="1958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1187624" y="1537628"/>
            <a:ext cx="3096344" cy="52322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+mn-lt"/>
                <a:ea typeface="+mn-ea"/>
              </a:rPr>
              <a:t>自主创新深入人心</a:t>
            </a:r>
            <a:endParaRPr lang="zh-CN" altLang="en-US" sz="2800" b="1" dirty="0">
              <a:latin typeface="+mn-lt"/>
              <a:ea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96007" y="2348880"/>
            <a:ext cx="5536233" cy="3384376"/>
            <a:chOff x="1196007" y="3005336"/>
            <a:chExt cx="4215387" cy="2736304"/>
          </a:xfr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1196007" y="3005336"/>
              <a:ext cx="4215387" cy="27363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2" name="图片 21" descr="xin_57212052212079062997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1472" y="3077344"/>
              <a:ext cx="4104456" cy="2592288"/>
            </a:xfrm>
            <a:prstGeom prst="rect">
              <a:avLst/>
            </a:prstGeom>
            <a:ln w="9525" cap="sq">
              <a:solidFill>
                <a:srgbClr val="00B0F0"/>
              </a:solidFill>
              <a:prstDash val="solid"/>
              <a:miter lim="800000"/>
            </a:ln>
            <a:effectLst>
              <a:innerShdw blurRad="190500">
                <a:prstClr val="black"/>
              </a:innerShdw>
            </a:effectLst>
          </p:spPr>
        </p:pic>
      </p:grpSp>
      <p:grpSp>
        <p:nvGrpSpPr>
          <p:cNvPr id="14" name="组合 13"/>
          <p:cNvGrpSpPr/>
          <p:nvPr/>
        </p:nvGrpSpPr>
        <p:grpSpPr>
          <a:xfrm>
            <a:off x="2483768" y="2348880"/>
            <a:ext cx="5544616" cy="3384376"/>
            <a:chOff x="4139951" y="2204864"/>
            <a:chExt cx="4215387" cy="2736304"/>
          </a:xfr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矩形 10"/>
            <p:cNvSpPr/>
            <p:nvPr/>
          </p:nvSpPr>
          <p:spPr>
            <a:xfrm>
              <a:off x="4139951" y="2204864"/>
              <a:ext cx="4215387" cy="27363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0" name="图片 9" descr="201112182319032795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5416" y="2240868"/>
              <a:ext cx="4104456" cy="2664296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innerShdw blurRad="190500">
                <a:prstClr val="black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banner2.png"/>
          <p:cNvPicPr>
            <a:picLocks noChangeAspect="1"/>
          </p:cNvPicPr>
          <p:nvPr/>
        </p:nvPicPr>
        <p:blipFill>
          <a:blip r:embed="rId3" cstate="print"/>
          <a:srcRect l="5512" t="37149" r="4714" b="35951"/>
          <a:stretch>
            <a:fillRect/>
          </a:stretch>
        </p:blipFill>
        <p:spPr>
          <a:xfrm>
            <a:off x="323850" y="188913"/>
            <a:ext cx="8928100" cy="1439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内页.png"/>
          <p:cNvPicPr>
            <a:picLocks noChangeAspect="1"/>
          </p:cNvPicPr>
          <p:nvPr/>
        </p:nvPicPr>
        <p:blipFill>
          <a:blip r:embed="rId4" cstate="print"/>
          <a:srcRect l="5901" t="15351" r="5900" b="8001"/>
          <a:stretch>
            <a:fillRect/>
          </a:stretch>
        </p:blipFill>
        <p:spPr>
          <a:xfrm>
            <a:off x="71438" y="1052513"/>
            <a:ext cx="8893175" cy="5256212"/>
          </a:xfrm>
          <a:prstGeom prst="rect">
            <a:avLst/>
          </a:prstGeom>
          <a:effectLst>
            <a:outerShdw blurRad="50800" dist="228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9" name="矩形 48"/>
          <p:cNvSpPr/>
          <p:nvPr/>
        </p:nvSpPr>
        <p:spPr>
          <a:xfrm>
            <a:off x="4284663" y="1700213"/>
            <a:ext cx="4175125" cy="41052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314325"/>
            <a:ext cx="8532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 b="1" dirty="0" smtClean="0">
                <a:latin typeface="Calibri" pitchFamily="34" charset="0"/>
              </a:rPr>
              <a:t>深入</a:t>
            </a:r>
            <a:r>
              <a:rPr lang="zh-CN" altLang="zh-CN" sz="2800" b="1" dirty="0">
                <a:latin typeface="Calibri" pitchFamily="34" charset="0"/>
              </a:rPr>
              <a:t>落实中长期科技发展规划纲要，实现建设创新型国家的战略目标，迫切需要加快科技改革发展</a:t>
            </a:r>
            <a:endParaRPr lang="zh-CN" altLang="zh-CN" sz="2800" dirty="0">
              <a:latin typeface="Calibri" pitchFamily="34" charset="0"/>
            </a:endParaRPr>
          </a:p>
        </p:txBody>
      </p:sp>
      <p:pic>
        <p:nvPicPr>
          <p:cNvPr id="49158" name="图片 7" descr="杂志社logo带网址 (一点红).png"/>
          <p:cNvPicPr>
            <a:picLocks noChangeAspect="1"/>
          </p:cNvPicPr>
          <p:nvPr/>
        </p:nvPicPr>
        <p:blipFill>
          <a:blip r:embed="rId5" cstate="print"/>
          <a:srcRect r="7622" b="68643"/>
          <a:stretch>
            <a:fillRect/>
          </a:stretch>
        </p:blipFill>
        <p:spPr bwMode="auto">
          <a:xfrm>
            <a:off x="684213" y="6249988"/>
            <a:ext cx="1958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403350" y="4849813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alibri" pitchFamily="34" charset="0"/>
              </a:rPr>
              <a:t>当前</a:t>
            </a:r>
          </a:p>
        </p:txBody>
      </p:sp>
      <p:pic>
        <p:nvPicPr>
          <p:cNvPr id="45" name="图片 44" descr="100894_A6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1844675"/>
            <a:ext cx="39131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图片 40" descr="fenj060216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4363" y="1844675"/>
            <a:ext cx="38957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五边形 35"/>
          <p:cNvSpPr/>
          <p:nvPr/>
        </p:nvSpPr>
        <p:spPr>
          <a:xfrm>
            <a:off x="1403350" y="3357563"/>
            <a:ext cx="3455988" cy="1366837"/>
          </a:xfrm>
          <a:prstGeom prst="homePlat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五边形 33"/>
          <p:cNvSpPr/>
          <p:nvPr/>
        </p:nvSpPr>
        <p:spPr>
          <a:xfrm>
            <a:off x="1331913" y="1916113"/>
            <a:ext cx="3455987" cy="1368425"/>
          </a:xfrm>
          <a:prstGeom prst="homePlat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151620" y="1556792"/>
            <a:ext cx="432048" cy="4536504"/>
            <a:chOff x="791580" y="1916832"/>
            <a:chExt cx="432048" cy="45365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899592" y="2204864"/>
              <a:ext cx="216024" cy="424847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791580" y="1916832"/>
              <a:ext cx="432048" cy="36004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260475" y="1916113"/>
            <a:ext cx="3200400" cy="1028700"/>
            <a:chOff x="901832" y="2276872"/>
            <a:chExt cx="3199023" cy="1027276"/>
          </a:xfrm>
        </p:grpSpPr>
        <p:sp>
          <p:nvSpPr>
            <p:cNvPr id="49173" name="矩形 30"/>
            <p:cNvSpPr>
              <a:spLocks noChangeArrowheads="1"/>
            </p:cNvSpPr>
            <p:nvPr/>
          </p:nvSpPr>
          <p:spPr bwMode="auto">
            <a:xfrm>
              <a:off x="1044022" y="2276872"/>
              <a:ext cx="2860028" cy="518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Calibri" pitchFamily="34" charset="0"/>
                </a:rPr>
                <a:t>到</a:t>
              </a:r>
              <a:r>
                <a:rPr lang="zh-CN" altLang="zh-CN" sz="2800">
                  <a:latin typeface="Calibri" pitchFamily="34" charset="0"/>
                </a:rPr>
                <a:t>中国成立</a:t>
              </a:r>
              <a:r>
                <a:rPr lang="en-US" altLang="zh-CN" sz="2800">
                  <a:latin typeface="Calibri" pitchFamily="34" charset="0"/>
                </a:rPr>
                <a:t>100</a:t>
              </a:r>
              <a:r>
                <a:rPr lang="zh-CN" altLang="zh-CN" sz="2800">
                  <a:latin typeface="Calibri" pitchFamily="34" charset="0"/>
                </a:rPr>
                <a:t>年</a:t>
              </a:r>
              <a:endParaRPr lang="zh-CN" altLang="en-US" sz="2800">
                <a:latin typeface="Calibri" pitchFamily="34" charset="0"/>
              </a:endParaRPr>
            </a:p>
          </p:txBody>
        </p:sp>
        <p:sp>
          <p:nvSpPr>
            <p:cNvPr id="49174" name="矩形 31"/>
            <p:cNvSpPr>
              <a:spLocks noChangeArrowheads="1"/>
            </p:cNvSpPr>
            <p:nvPr/>
          </p:nvSpPr>
          <p:spPr bwMode="auto">
            <a:xfrm>
              <a:off x="1043608" y="2780928"/>
              <a:ext cx="30572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800">
                  <a:latin typeface="Calibri" pitchFamily="34" charset="0"/>
                </a:rPr>
                <a:t>成为世界科技强国</a:t>
              </a:r>
              <a:endParaRPr lang="zh-CN" altLang="en-US" sz="2800">
                <a:latin typeface="Calibri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99592" y="2636912"/>
              <a:ext cx="2952328" cy="288032"/>
              <a:chOff x="-684584" y="3284984"/>
              <a:chExt cx="2952328" cy="288032"/>
            </a:xfrm>
            <a:solidFill>
              <a:srgbClr val="FF0000"/>
            </a:solidFill>
          </p:grpSpPr>
          <p:sp>
            <p:nvSpPr>
              <p:cNvPr id="27" name="同心圆 26"/>
              <p:cNvSpPr/>
              <p:nvPr/>
            </p:nvSpPr>
            <p:spPr>
              <a:xfrm>
                <a:off x="1979712" y="3284984"/>
                <a:ext cx="288032" cy="288032"/>
              </a:xfrm>
              <a:prstGeom prst="donu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-684584" y="3429000"/>
                <a:ext cx="2736304" cy="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1258888" y="3338513"/>
            <a:ext cx="3529012" cy="1046162"/>
            <a:chOff x="899592" y="3697868"/>
            <a:chExt cx="3528392" cy="1046440"/>
          </a:xfrm>
        </p:grpSpPr>
        <p:sp>
          <p:nvSpPr>
            <p:cNvPr id="49170" name="矩形 17"/>
            <p:cNvSpPr>
              <a:spLocks noChangeArrowheads="1"/>
            </p:cNvSpPr>
            <p:nvPr/>
          </p:nvSpPr>
          <p:spPr bwMode="auto">
            <a:xfrm>
              <a:off x="1011664" y="4221088"/>
              <a:ext cx="34163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Calibri" pitchFamily="34" charset="0"/>
                </a:rPr>
                <a:t>进入创新型国家行列</a:t>
              </a:r>
              <a:endParaRPr lang="zh-CN" altLang="en-US" sz="2800" dirty="0">
                <a:latin typeface="Calibri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99592" y="4005064"/>
              <a:ext cx="1656184" cy="288032"/>
              <a:chOff x="611560" y="3212976"/>
              <a:chExt cx="1656184" cy="288032"/>
            </a:xfrm>
            <a:solidFill>
              <a:srgbClr val="FF0000"/>
            </a:solidFill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611560" y="3356992"/>
                <a:ext cx="1440160" cy="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同心圆 20"/>
              <p:cNvSpPr/>
              <p:nvPr/>
            </p:nvSpPr>
            <p:spPr>
              <a:xfrm>
                <a:off x="1979712" y="3212976"/>
                <a:ext cx="288032" cy="288032"/>
              </a:xfrm>
              <a:prstGeom prst="donu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172" name="TextBox 21"/>
            <p:cNvSpPr txBox="1">
              <a:spLocks noChangeArrowheads="1"/>
            </p:cNvSpPr>
            <p:nvPr/>
          </p:nvSpPr>
          <p:spPr bwMode="auto">
            <a:xfrm>
              <a:off x="1043608" y="3697868"/>
              <a:ext cx="12747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Calibri" pitchFamily="34" charset="0"/>
                </a:rPr>
                <a:t>2020</a:t>
              </a:r>
              <a:r>
                <a:rPr lang="zh-CN" altLang="en-US" sz="2800">
                  <a:latin typeface="Calibri" pitchFamily="34" charset="0"/>
                </a:rPr>
                <a:t>年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1258888" y="3789363"/>
            <a:ext cx="217487" cy="1511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84213" y="3644900"/>
            <a:ext cx="549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latin typeface="Calibri" pitchFamily="34" charset="0"/>
              </a:rPr>
              <a:t>不</a:t>
            </a:r>
            <a:endParaRPr lang="en-US" altLang="zh-CN" sz="2800" b="1">
              <a:latin typeface="Calibri" pitchFamily="34" charset="0"/>
            </a:endParaRPr>
          </a:p>
          <a:p>
            <a:r>
              <a:rPr lang="zh-CN" altLang="zh-CN" sz="2800" b="1">
                <a:latin typeface="Calibri" pitchFamily="34" charset="0"/>
              </a:rPr>
              <a:t>到</a:t>
            </a:r>
            <a:endParaRPr lang="en-US" altLang="zh-CN" sz="2800" b="1">
              <a:latin typeface="Calibri" pitchFamily="34" charset="0"/>
            </a:endParaRPr>
          </a:p>
          <a:p>
            <a:r>
              <a:rPr lang="en-US" altLang="zh-CN" sz="2800" b="1">
                <a:latin typeface="Calibri" pitchFamily="34" charset="0"/>
              </a:rPr>
              <a:t>10</a:t>
            </a:r>
          </a:p>
          <a:p>
            <a:r>
              <a:rPr lang="zh-CN" altLang="zh-CN" sz="2800" b="1">
                <a:latin typeface="Calibri" pitchFamily="34" charset="0"/>
              </a:rPr>
              <a:t>年</a:t>
            </a:r>
            <a:endParaRPr lang="zh-CN" altLang="en-US" sz="2800" b="1">
              <a:latin typeface="Calibri" pitchFamily="34" charset="0"/>
            </a:endParaRPr>
          </a:p>
        </p:txBody>
      </p: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258888" y="5157788"/>
            <a:ext cx="1368425" cy="287337"/>
            <a:chOff x="2123728" y="4869160"/>
            <a:chExt cx="1368152" cy="28803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123728" y="5013971"/>
              <a:ext cx="1080871" cy="0"/>
            </a:xfrm>
            <a:prstGeom prst="lin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同心圆 32"/>
            <p:cNvSpPr/>
            <p:nvPr/>
          </p:nvSpPr>
          <p:spPr>
            <a:xfrm>
              <a:off x="3204599" y="4869160"/>
              <a:ext cx="287281" cy="288032"/>
            </a:xfrm>
            <a:prstGeom prst="donu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8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8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" grpId="0"/>
      <p:bldP spid="42" grpId="0"/>
      <p:bldP spid="36" grpId="0" animBg="1"/>
      <p:bldP spid="34" grpId="0" animBg="1"/>
      <p:bldP spid="43" grpId="0" animBg="1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banner2.png"/>
          <p:cNvPicPr>
            <a:picLocks noChangeAspect="1"/>
          </p:cNvPicPr>
          <p:nvPr/>
        </p:nvPicPr>
        <p:blipFill>
          <a:blip r:embed="rId3" cstate="print"/>
          <a:srcRect l="5512" t="37149" r="4714" b="35951"/>
          <a:stretch>
            <a:fillRect/>
          </a:stretch>
        </p:blipFill>
        <p:spPr>
          <a:xfrm>
            <a:off x="1403350" y="188913"/>
            <a:ext cx="7848600" cy="1439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内页.png"/>
          <p:cNvPicPr>
            <a:picLocks noChangeAspect="1"/>
          </p:cNvPicPr>
          <p:nvPr/>
        </p:nvPicPr>
        <p:blipFill>
          <a:blip r:embed="rId4" cstate="print"/>
          <a:srcRect l="5901" t="15351" r="5900" b="8001"/>
          <a:stretch>
            <a:fillRect/>
          </a:stretch>
        </p:blipFill>
        <p:spPr>
          <a:xfrm>
            <a:off x="539750" y="1052513"/>
            <a:ext cx="8064500" cy="5256212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250" y="314325"/>
            <a:ext cx="7453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 b="1" dirty="0" smtClean="0">
                <a:latin typeface="Calibri" pitchFamily="34" charset="0"/>
              </a:rPr>
              <a:t>解决</a:t>
            </a:r>
            <a:r>
              <a:rPr lang="zh-CN" altLang="zh-CN" sz="2800" b="1" dirty="0">
                <a:latin typeface="Calibri" pitchFamily="34" charset="0"/>
              </a:rPr>
              <a:t>制约科技创新的突出问题，切实回应各方面期待，迫切需要加快科技改革发展</a:t>
            </a:r>
            <a:endParaRPr lang="zh-CN" altLang="zh-CN" sz="2800" dirty="0">
              <a:latin typeface="Calibri" pitchFamily="34" charset="0"/>
            </a:endParaRPr>
          </a:p>
        </p:txBody>
      </p:sp>
      <p:pic>
        <p:nvPicPr>
          <p:cNvPr id="50181" name="图片 7" descr="杂志社logo带网址 (一点红).png"/>
          <p:cNvPicPr>
            <a:picLocks noChangeAspect="1"/>
          </p:cNvPicPr>
          <p:nvPr/>
        </p:nvPicPr>
        <p:blipFill>
          <a:blip r:embed="rId5" cstate="print"/>
          <a:srcRect r="7622" b="68643"/>
          <a:stretch>
            <a:fillRect/>
          </a:stretch>
        </p:blipFill>
        <p:spPr bwMode="auto">
          <a:xfrm>
            <a:off x="684213" y="6249988"/>
            <a:ext cx="1958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路.png"/>
          <p:cNvPicPr>
            <a:picLocks noChangeAspect="1"/>
          </p:cNvPicPr>
          <p:nvPr/>
        </p:nvPicPr>
        <p:blipFill>
          <a:blip r:embed="rId6" cstate="print"/>
          <a:srcRect l="1064" t="39212"/>
          <a:stretch>
            <a:fillRect/>
          </a:stretch>
        </p:blipFill>
        <p:spPr>
          <a:xfrm>
            <a:off x="1116013" y="2848074"/>
            <a:ext cx="6696075" cy="2597150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827584" y="2204864"/>
            <a:ext cx="2974211" cy="2812659"/>
            <a:chOff x="971600" y="2996952"/>
            <a:chExt cx="2974211" cy="2812659"/>
          </a:xfrm>
          <a:effectLst>
            <a:glow rad="63500">
              <a:srgbClr val="FFFF00">
                <a:alpha val="40000"/>
              </a:srgbClr>
            </a:glow>
            <a:outerShdw blurRad="190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 descr="路标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1600" y="2996952"/>
              <a:ext cx="2974211" cy="1444507"/>
            </a:xfrm>
            <a:prstGeom prst="rect">
              <a:avLst/>
            </a:prstGeom>
          </p:spPr>
        </p:pic>
        <p:pic>
          <p:nvPicPr>
            <p:cNvPr id="11" name="图片 10" descr="路标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1600" y="4365104"/>
              <a:ext cx="2974211" cy="144450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475656" y="3020179"/>
              <a:ext cx="1990289" cy="9848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+mn-lt"/>
                  <a:ea typeface="+mn-ea"/>
                </a:rPr>
                <a:t>新一轮科技革命和产业变革的</a:t>
              </a:r>
              <a:endParaRPr lang="en-US" altLang="zh-CN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C00000"/>
                  </a:solidFill>
                  <a:latin typeface="+mn-lt"/>
                  <a:ea typeface="+mn-ea"/>
                </a:rPr>
                <a:t>孕育期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475656" y="4388331"/>
              <a:ext cx="1709936" cy="677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+mn-lt"/>
                  <a:ea typeface="+mn-ea"/>
                </a:rPr>
                <a:t>全面建设小康</a:t>
              </a:r>
              <a:endParaRPr lang="en-US" altLang="zh-CN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+mn-lt"/>
                  <a:ea typeface="+mn-ea"/>
                </a:rPr>
                <a:t>社会的</a:t>
              </a:r>
              <a:r>
                <a:rPr lang="zh-CN" altLang="en-US" sz="2000" b="1" dirty="0">
                  <a:solidFill>
                    <a:srgbClr val="C00000"/>
                  </a:solidFill>
                  <a:latin typeface="+mn-lt"/>
                  <a:ea typeface="+mn-ea"/>
                </a:rPr>
                <a:t>关键期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94133" y="2204864"/>
            <a:ext cx="3478267" cy="2812659"/>
            <a:chOff x="4644008" y="2996952"/>
            <a:chExt cx="3478267" cy="2812659"/>
          </a:xfrm>
          <a:effectLst>
            <a:glow rad="63500">
              <a:srgbClr val="FFFF00">
                <a:alpha val="40000"/>
              </a:srgbClr>
            </a:glow>
            <a:outerShdw blurRad="190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图片 13" descr="路标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4008" y="2996952"/>
              <a:ext cx="3478267" cy="1444507"/>
            </a:xfrm>
            <a:prstGeom prst="rect">
              <a:avLst/>
            </a:prstGeom>
          </p:spPr>
        </p:pic>
        <p:pic>
          <p:nvPicPr>
            <p:cNvPr id="16" name="图片 15" descr="路标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4008" y="4365104"/>
              <a:ext cx="3478267" cy="1444507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5220072" y="3020179"/>
              <a:ext cx="228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b="1" dirty="0">
                  <a:latin typeface="+mn-lt"/>
                  <a:ea typeface="+mn-ea"/>
                </a:rPr>
                <a:t>深化改革开放、</a:t>
              </a:r>
              <a:endParaRPr lang="en-US" altLang="zh-CN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b="1" dirty="0">
                  <a:latin typeface="+mn-lt"/>
                  <a:ea typeface="+mn-ea"/>
                </a:rPr>
                <a:t>加快转变经济发展</a:t>
              </a:r>
              <a:endParaRPr lang="en-US" altLang="zh-CN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b="1" dirty="0">
                  <a:latin typeface="+mn-lt"/>
                  <a:ea typeface="+mn-ea"/>
                </a:rPr>
                <a:t>方式的</a:t>
              </a:r>
              <a:r>
                <a:rPr lang="zh-CN" altLang="zh-CN" sz="2000" b="1" dirty="0">
                  <a:solidFill>
                    <a:srgbClr val="C00000"/>
                  </a:solidFill>
                  <a:latin typeface="+mn-lt"/>
                  <a:ea typeface="+mn-ea"/>
                </a:rPr>
                <a:t>攻坚</a:t>
              </a:r>
              <a:r>
                <a:rPr lang="zh-CN" altLang="zh-CN" b="1" dirty="0">
                  <a:solidFill>
                    <a:srgbClr val="C00000"/>
                  </a:solidFill>
                  <a:latin typeface="+mn-lt"/>
                  <a:ea typeface="+mn-ea"/>
                </a:rPr>
                <a:t>阶段</a:t>
              </a:r>
              <a:endParaRPr lang="zh-CN" altLang="en-US" b="1" dirty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220072" y="4388331"/>
              <a:ext cx="2286000" cy="9848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b="1" dirty="0">
                  <a:latin typeface="+mn-lt"/>
                  <a:ea typeface="+mn-ea"/>
                </a:rPr>
                <a:t>提高自主创新能力、建设创新型国家的</a:t>
              </a:r>
              <a:endParaRPr lang="en-US" altLang="zh-CN" b="1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000" b="1" dirty="0">
                  <a:solidFill>
                    <a:srgbClr val="C00000"/>
                  </a:solidFill>
                  <a:latin typeface="+mn-lt"/>
                  <a:ea typeface="+mn-ea"/>
                </a:rPr>
                <a:t>攻坚</a:t>
              </a:r>
              <a:r>
                <a:rPr lang="zh-CN" altLang="zh-CN" b="1" dirty="0">
                  <a:solidFill>
                    <a:srgbClr val="C00000"/>
                  </a:solidFill>
                  <a:latin typeface="+mn-lt"/>
                  <a:ea typeface="+mn-ea"/>
                </a:rPr>
                <a:t>阶段</a:t>
              </a:r>
              <a:endParaRPr lang="zh-CN" altLang="en-US" b="1" dirty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203575" y="2690813"/>
            <a:ext cx="2232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Calibri" pitchFamily="34" charset="0"/>
              </a:rPr>
              <a:t>科技改革</a:t>
            </a:r>
            <a:endParaRPr lang="en-US" altLang="zh-CN" sz="2800" b="1">
              <a:latin typeface="Calibri" pitchFamily="34" charset="0"/>
            </a:endParaRPr>
          </a:p>
          <a:p>
            <a:pPr algn="ctr"/>
            <a:r>
              <a:rPr lang="zh-CN" altLang="en-US" sz="2800" b="1">
                <a:latin typeface="Calibri" pitchFamily="34" charset="0"/>
              </a:rPr>
              <a:t>发展正处于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254</Words>
  <Application>Microsoft Office PowerPoint</Application>
  <PresentationFormat>全屏显示(4:3)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Office 主题</vt:lpstr>
      <vt:lpstr>Microsoft Office Excel 97-2003 工作表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662</cp:revision>
  <dcterms:created xsi:type="dcterms:W3CDTF">2012-08-07T14:39:39Z</dcterms:created>
  <dcterms:modified xsi:type="dcterms:W3CDTF">2012-10-23T09:06:17Z</dcterms:modified>
</cp:coreProperties>
</file>