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313" r:id="rId3"/>
    <p:sldId id="376" r:id="rId4"/>
    <p:sldId id="403" r:id="rId5"/>
    <p:sldId id="400" r:id="rId6"/>
    <p:sldId id="322" r:id="rId7"/>
    <p:sldId id="401" r:id="rId8"/>
    <p:sldId id="423" r:id="rId9"/>
    <p:sldId id="409" r:id="rId10"/>
    <p:sldId id="408" r:id="rId11"/>
    <p:sldId id="410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FF00"/>
    <a:srgbClr val="39708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97" autoAdjust="0"/>
    <p:restoredTop sz="94660"/>
  </p:normalViewPr>
  <p:slideViewPr>
    <p:cSldViewPr>
      <p:cViewPr>
        <p:scale>
          <a:sx n="60" d="100"/>
          <a:sy n="60" d="100"/>
        </p:scale>
        <p:origin x="-3084" y="-1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ED3C358-6745-45CD-9AD2-CABA2840D8B6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47D0E96-A3B7-4BA9-9FA1-DB2D9A95FE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348AA-E60A-47C1-86E3-D34B4EEA9A5F}" type="slidenum">
              <a:rPr lang="en-US" altLang="zh-CN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>
              <a:latin typeface="Arial" charset="0"/>
            </a:endParaRPr>
          </a:p>
        </p:txBody>
      </p:sp>
      <p:sp>
        <p:nvSpPr>
          <p:cNvPr id="5632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latin typeface="Arial" pitchFamily="34" charset="0"/>
            </a:endParaRPr>
          </a:p>
        </p:txBody>
      </p:sp>
      <p:sp>
        <p:nvSpPr>
          <p:cNvPr id="5632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282202-DCB9-4596-8D85-A14D8C3E5D7B}" type="slidenum">
              <a:rPr lang="zh-CN" altLang="en-US" sz="1200">
                <a:solidFill>
                  <a:srgbClr val="000000"/>
                </a:solidFill>
                <a:latin typeface="Calibri" pitchFamily="34" charset="0"/>
              </a:rPr>
              <a:pPr algn="r"/>
              <a:t>1</a:t>
            </a:fld>
            <a:endParaRPr lang="en-US" altLang="zh-CN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D0E96-A3B7-4BA9-9FA1-DB2D9A95FEC5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D0E96-A3B7-4BA9-9FA1-DB2D9A95FEC5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D0E96-A3B7-4BA9-9FA1-DB2D9A95FEC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D0E96-A3B7-4BA9-9FA1-DB2D9A95FEC5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D0E96-A3B7-4BA9-9FA1-DB2D9A95FEC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D0E96-A3B7-4BA9-9FA1-DB2D9A95FEC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D0E96-A3B7-4BA9-9FA1-DB2D9A95FEC5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439D-4825-40BA-95BE-AF979F6D9C38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4788-016B-4E37-A9C3-8E2D712B83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8427-6155-4B15-AA1B-7B23130C67A4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ABDD-0A7E-4586-8679-B5728F8451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CDB27-3B5E-4EA8-A0FD-A39627EBEA26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465FF-C7F9-4645-BE60-E027BF49D4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6B98-AFFE-4179-81B5-AD6A593BD43D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99198-0FD9-4946-9A6D-5B4E66596A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8874-0C5B-4C87-97F5-1E6D4D31866E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6A1C-0F98-4987-AEC4-AE2B284495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6540-F926-4B24-AB06-0289D3B1E955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DF37-4BC2-4038-9DF2-A70982D8D9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3EFE-CAFF-4C98-903C-8FA62BA9FA29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43AEA-1C98-4724-9652-EE3899E157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7F26-57E0-4270-946D-A5AFEA8497DB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BD007-CEFB-42ED-84FE-0D19744091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790B-FADD-4D0A-AA44-83431E599CFE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5C63D-25B5-489E-8860-D5AC0EECBB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42AC-1C4A-459F-A145-0C1C28A0BC72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6B43-D690-4F09-8DCE-807525BD2A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CB38-E06A-4305-BD88-B1E057AAB973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56F31-B2F2-4EF5-BF82-F3941C0162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CB9B70-3AEB-45A1-8AB6-8571E2334951}" type="datetimeFigureOut">
              <a:rPr lang="zh-CN" altLang="en-US"/>
              <a:pPr>
                <a:defRPr/>
              </a:pPr>
              <a:t>2015-3-2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7EFE97-1BA4-4A67-A1C1-D8095D4A7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3.jpeg"/><Relationship Id="rId7" Type="http://schemas.openxmlformats.org/officeDocument/2006/relationships/hyperlink" Target="%5b&#35270;&#39057;%5d&#31532;&#22235;&#23626;&#20840;&#22269;&#36947;&#24503;&#27169;&#33539;&#20505;&#36873;&#20154;&#20107;&#36857;&#23637;&#25773;-&#35802;&#23454;&#23432;&#20449;&#8212;&#8212;&#21016;&#27946;&#23433;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3175"/>
            <a:ext cx="500538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1-补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00" y="-26988"/>
            <a:ext cx="4681538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图片 3" descr="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0100" y="-26988"/>
            <a:ext cx="4568825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797054" y="260648"/>
            <a:ext cx="3416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总统墓和孩子墓</a:t>
            </a:r>
            <a:endParaRPr lang="en-US" altLang="zh-CN" sz="36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51920" y="4365104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  <a:ea typeface="+mn-ea"/>
              </a:rPr>
              <a:t>    </a:t>
            </a:r>
            <a:r>
              <a:rPr lang="zh-CN" altLang="zh-CN" sz="2800" dirty="0" smtClean="0">
                <a:latin typeface="+mn-ea"/>
                <a:ea typeface="+mn-ea"/>
              </a:rPr>
              <a:t>故事记录的不仅是对一个孩子墓地的爱护和尊重，更是一个社会所具有的契约精神和</a:t>
            </a:r>
            <a:r>
              <a:rPr lang="zh-CN" altLang="zh-CN" sz="2800" b="1" dirty="0" smtClean="0">
                <a:latin typeface="+mn-ea"/>
                <a:ea typeface="+mn-ea"/>
              </a:rPr>
              <a:t>诚信</a:t>
            </a:r>
            <a:r>
              <a:rPr lang="zh-CN" altLang="zh-CN" sz="2800" dirty="0" smtClean="0">
                <a:latin typeface="+mn-ea"/>
                <a:ea typeface="+mn-ea"/>
              </a:rPr>
              <a:t>品德。</a:t>
            </a:r>
            <a:endParaRPr lang="zh-CN" altLang="en-US" sz="2800" dirty="0">
              <a:latin typeface="+mn-ea"/>
              <a:ea typeface="+mn-ea"/>
            </a:endParaRPr>
          </a:p>
        </p:txBody>
      </p:sp>
      <p:pic>
        <p:nvPicPr>
          <p:cNvPr id="1026" name="Picture 2" descr="C:\Users\Administrator\Desktop\诚信课件\小孩坟墓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24744"/>
            <a:ext cx="4968552" cy="3146749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395536" y="1289716"/>
            <a:ext cx="3168352" cy="3795468"/>
            <a:chOff x="395536" y="1289716"/>
            <a:chExt cx="3168352" cy="3795468"/>
          </a:xfrm>
        </p:grpSpPr>
        <p:pic>
          <p:nvPicPr>
            <p:cNvPr id="1027" name="Picture 3" descr="C:\Users\Administrator\Desktop\诚信课件\小孩墓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1289716"/>
              <a:ext cx="2952328" cy="2211292"/>
            </a:xfrm>
            <a:prstGeom prst="rect">
              <a:avLst/>
            </a:prstGeom>
            <a:noFill/>
          </p:spPr>
        </p:pic>
        <p:sp>
          <p:nvSpPr>
            <p:cNvPr id="6" name="矩形 5"/>
            <p:cNvSpPr/>
            <p:nvPr/>
          </p:nvSpPr>
          <p:spPr>
            <a:xfrm>
              <a:off x="395536" y="3515524"/>
              <a:ext cx="316835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zh-CN" sz="2400" dirty="0" smtClean="0">
                  <a:latin typeface="楷体" pitchFamily="49" charset="-122"/>
                  <a:ea typeface="楷体" pitchFamily="49" charset="-122"/>
                </a:rPr>
                <a:t>美国纽约哈德逊河畔，</a:t>
              </a:r>
              <a:r>
                <a:rPr lang="zh-CN" altLang="en-US" sz="2400" dirty="0" smtClean="0">
                  <a:latin typeface="楷体" pitchFamily="49" charset="-122"/>
                  <a:ea typeface="楷体" pitchFamily="49" charset="-122"/>
                </a:rPr>
                <a:t>格兰特</a:t>
              </a:r>
              <a:r>
                <a:rPr lang="zh-CN" altLang="zh-CN" sz="2400" dirty="0" smtClean="0">
                  <a:latin typeface="楷体" pitchFamily="49" charset="-122"/>
                  <a:ea typeface="楷体" pitchFamily="49" charset="-122"/>
                </a:rPr>
                <a:t>总统陵墓的邻居</a:t>
              </a:r>
              <a:r>
                <a:rPr lang="en-US" altLang="zh-CN" sz="2400" dirty="0" smtClean="0">
                  <a:latin typeface="楷体" pitchFamily="49" charset="-122"/>
                  <a:ea typeface="楷体" pitchFamily="49" charset="-122"/>
                </a:rPr>
                <a:t>——</a:t>
              </a:r>
              <a:r>
                <a:rPr lang="zh-CN" altLang="en-US" sz="2400" dirty="0" smtClean="0">
                  <a:latin typeface="楷体" pitchFamily="49" charset="-122"/>
                  <a:ea typeface="楷体" pitchFamily="49" charset="-122"/>
                </a:rPr>
                <a:t>一个孩子的坟墓。</a:t>
              </a:r>
              <a:endParaRPr lang="zh-CN" altLang="en-US" sz="2400" dirty="0">
                <a:latin typeface="楷体" pitchFamily="49" charset="-122"/>
                <a:ea typeface="楷体" pitchFamily="49" charset="-122"/>
              </a:endParaRPr>
            </a:p>
          </p:txBody>
        </p:sp>
      </p:grpSp>
      <p:cxnSp>
        <p:nvCxnSpPr>
          <p:cNvPr id="9" name="直接箭头连接符 8"/>
          <p:cNvCxnSpPr/>
          <p:nvPr/>
        </p:nvCxnSpPr>
        <p:spPr>
          <a:xfrm>
            <a:off x="2699792" y="2636912"/>
            <a:ext cx="1008112" cy="0"/>
          </a:xfrm>
          <a:prstGeom prst="straightConnector1">
            <a:avLst/>
          </a:prstGeom>
          <a:ln w="508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335391" y="260648"/>
            <a:ext cx="433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诚信赢得敬仰和尊重</a:t>
            </a:r>
            <a:endParaRPr lang="en-US" altLang="zh-CN" sz="36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43026" y="1643050"/>
            <a:ext cx="5729304" cy="1743628"/>
            <a:chOff x="1343026" y="1643050"/>
            <a:chExt cx="5729304" cy="1743628"/>
          </a:xfrm>
        </p:grpSpPr>
        <p:sp>
          <p:nvSpPr>
            <p:cNvPr id="6" name="Freeform 2"/>
            <p:cNvSpPr>
              <a:spLocks/>
            </p:cNvSpPr>
            <p:nvPr/>
          </p:nvSpPr>
          <p:spPr bwMode="gray">
            <a:xfrm>
              <a:off x="1343026" y="2207153"/>
              <a:ext cx="1800214" cy="1179525"/>
            </a:xfrm>
            <a:custGeom>
              <a:avLst/>
              <a:gdLst>
                <a:gd name="T0" fmla="*/ 2147483647 w 2320"/>
                <a:gd name="T1" fmla="*/ 2147483647 h 792"/>
                <a:gd name="T2" fmla="*/ 2147483647 w 2320"/>
                <a:gd name="T3" fmla="*/ 0 h 792"/>
                <a:gd name="T4" fmla="*/ 0 w 2320"/>
                <a:gd name="T5" fmla="*/ 0 h 792"/>
                <a:gd name="T6" fmla="*/ 0 w 2320"/>
                <a:gd name="T7" fmla="*/ 2147483647 h 792"/>
                <a:gd name="T8" fmla="*/ 2147483647 w 2320"/>
                <a:gd name="T9" fmla="*/ 2147483647 h 792"/>
                <a:gd name="T10" fmla="*/ 2147483647 w 2320"/>
                <a:gd name="T11" fmla="*/ 2147483647 h 792"/>
                <a:gd name="T12" fmla="*/ 2147483647 w 2320"/>
                <a:gd name="T13" fmla="*/ 2147483647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20"/>
                <a:gd name="T22" fmla="*/ 0 h 792"/>
                <a:gd name="T23" fmla="*/ 2320 w 2320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20" h="792">
                  <a:moveTo>
                    <a:pt x="88" y="696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792"/>
                  </a:lnTo>
                  <a:lnTo>
                    <a:pt x="2320" y="792"/>
                  </a:lnTo>
                  <a:lnTo>
                    <a:pt x="2320" y="696"/>
                  </a:lnTo>
                  <a:lnTo>
                    <a:pt x="88" y="696"/>
                  </a:lnTo>
                  <a:close/>
                </a:path>
              </a:pathLst>
            </a:custGeom>
            <a:solidFill>
              <a:srgbClr val="1A50B2">
                <a:alpha val="50195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1543052" y="1643050"/>
              <a:ext cx="5529278" cy="151502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 cstate="print"/>
              <a:srcRect/>
              <a:stretch>
                <a:fillRect b="-53000"/>
              </a:stretch>
            </a:blipFill>
            <a:ln w="9525">
              <a:noFill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tx2">
                  <a:lumMod val="60000"/>
                  <a:lumOff val="4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defRPr/>
              </a:pPr>
              <a:endParaRPr lang="en-US" altLang="zh-CN" sz="2200" dirty="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571604" y="1700808"/>
              <a:ext cx="542928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spc="-150" dirty="0" smtClean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     </a:t>
              </a:r>
              <a:r>
                <a:rPr lang="zh-CN" altLang="zh-CN" sz="2800" b="1" spc="-150" dirty="0" smtClean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在这个世界上有两样东西值得仰望终生：一是我们头顶上的灿烂星空，一是人们心中的道德律令。</a:t>
              </a:r>
              <a:endParaRPr lang="zh-CN" altLang="en-US" sz="2800" b="1" spc="-15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1472" y="3571876"/>
            <a:ext cx="2071702" cy="2759088"/>
            <a:chOff x="714348" y="3963461"/>
            <a:chExt cx="2071702" cy="2759088"/>
          </a:xfrm>
        </p:grpSpPr>
        <p:pic>
          <p:nvPicPr>
            <p:cNvPr id="33794" name="Picture 2" descr="c:\users\ADMINI~1\appdata\roaming\360se6\USERDA~1\Temp\30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348" y="3963461"/>
              <a:ext cx="2071702" cy="275908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000100" y="6215082"/>
              <a:ext cx="1285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康  德</a:t>
              </a:r>
              <a:endParaRPr lang="zh-CN" altLang="en-US" sz="24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pic>
        <p:nvPicPr>
          <p:cNvPr id="2050" name="Picture 2" descr="C:\Users\Administrator\Desktop\u=3796078223,1833930699&amp;fm=21&amp;gp=0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3929066"/>
            <a:ext cx="1409700" cy="1762125"/>
          </a:xfrm>
          <a:prstGeom prst="rect">
            <a:avLst/>
          </a:prstGeom>
          <a:noFill/>
        </p:spPr>
      </p:pic>
      <p:grpSp>
        <p:nvGrpSpPr>
          <p:cNvPr id="12" name="组合 11"/>
          <p:cNvGrpSpPr/>
          <p:nvPr/>
        </p:nvGrpSpPr>
        <p:grpSpPr>
          <a:xfrm>
            <a:off x="3643306" y="3714752"/>
            <a:ext cx="3429024" cy="2078040"/>
            <a:chOff x="3643306" y="3714752"/>
            <a:chExt cx="3429024" cy="2078040"/>
          </a:xfrm>
        </p:grpSpPr>
        <p:pic>
          <p:nvPicPr>
            <p:cNvPr id="33795" name="Picture 3" descr="C:\Users\Administrator\Desktop\46-20099414342773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43306" y="3714752"/>
              <a:ext cx="3429024" cy="207804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004048" y="4572417"/>
              <a:ext cx="1143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rgbClr val="FF0000"/>
                  </a:solidFill>
                  <a:latin typeface="华文隶书" pitchFamily="2" charset="-122"/>
                  <a:ea typeface="华文隶书" pitchFamily="2" charset="-122"/>
                </a:rPr>
                <a:t>诚信</a:t>
              </a:r>
              <a:endParaRPr lang="zh-CN" altLang="en-US" sz="32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256490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共筑诚信中国</a:t>
            </a:r>
            <a:endParaRPr lang="zh-CN" altLang="en-US" sz="4000" b="1" spc="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684213" y="2204790"/>
            <a:ext cx="7823200" cy="295240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altLang="zh-CN" sz="5400" b="1" kern="0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  <a:cs typeface="+mj-cs"/>
            </a:endParaRPr>
          </a:p>
        </p:txBody>
      </p:sp>
      <p:pic>
        <p:nvPicPr>
          <p:cNvPr id="7" name="图片 6" descr="2-补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26592"/>
            <a:ext cx="4608513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1-补.jpg"/>
          <p:cNvPicPr>
            <a:picLocks noChangeAspect="1"/>
          </p:cNvPicPr>
          <p:nvPr/>
        </p:nvPicPr>
        <p:blipFill>
          <a:blip r:embed="rId4" cstate="print"/>
          <a:srcRect l="-2"/>
          <a:stretch>
            <a:fillRect/>
          </a:stretch>
        </p:blipFill>
        <p:spPr bwMode="auto">
          <a:xfrm>
            <a:off x="0" y="-27384"/>
            <a:ext cx="4648201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786182" y="139463"/>
            <a:ext cx="1569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前  言</a:t>
            </a:r>
            <a:endParaRPr lang="en-US" altLang="zh-CN" sz="36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8" name="图片 37" descr="003676081b1c1424d4011c.jpg"/>
          <p:cNvPicPr>
            <a:picLocks noChangeAspect="1"/>
          </p:cNvPicPr>
          <p:nvPr/>
        </p:nvPicPr>
        <p:blipFill>
          <a:blip r:embed="rId4" cstate="print"/>
          <a:srcRect b="1165"/>
          <a:stretch>
            <a:fillRect/>
          </a:stretch>
        </p:blipFill>
        <p:spPr>
          <a:xfrm>
            <a:off x="3000364" y="1142984"/>
            <a:ext cx="2714644" cy="374793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000364" y="1142984"/>
            <a:ext cx="2714644" cy="3747600"/>
            <a:chOff x="357158" y="1071546"/>
            <a:chExt cx="2714644" cy="3747600"/>
          </a:xfrm>
        </p:grpSpPr>
        <p:sp>
          <p:nvSpPr>
            <p:cNvPr id="5" name="矩形 4"/>
            <p:cNvSpPr/>
            <p:nvPr/>
          </p:nvSpPr>
          <p:spPr>
            <a:xfrm>
              <a:off x="357158" y="1071546"/>
              <a:ext cx="2714400" cy="3747600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7158" y="2000240"/>
              <a:ext cx="27146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2400" b="1" spc="-300" dirty="0" smtClean="0">
                  <a:solidFill>
                    <a:srgbClr val="FF0000"/>
                  </a:solidFill>
                  <a:latin typeface="华文中宋" pitchFamily="2" charset="-122"/>
                  <a:ea typeface="华文中宋" pitchFamily="2" charset="-122"/>
                </a:rPr>
                <a:t>关于培育和践行社会</a:t>
              </a:r>
              <a:r>
                <a:rPr lang="zh-CN" altLang="zh-CN" sz="2400" b="1" dirty="0" smtClean="0">
                  <a:solidFill>
                    <a:srgbClr val="FF0000"/>
                  </a:solidFill>
                  <a:latin typeface="华文中宋" pitchFamily="2" charset="-122"/>
                  <a:ea typeface="华文中宋" pitchFamily="2" charset="-122"/>
                </a:rPr>
                <a:t>主义核心价值观的</a:t>
              </a:r>
              <a:endParaRPr lang="en-US" altLang="zh-CN" sz="24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endParaRPr>
            </a:p>
            <a:p>
              <a:pPr algn="ctr"/>
              <a:r>
                <a:rPr lang="zh-CN" altLang="zh-CN" sz="2400" b="1" dirty="0" smtClean="0">
                  <a:solidFill>
                    <a:srgbClr val="FF0000"/>
                  </a:solidFill>
                  <a:latin typeface="华文中宋" pitchFamily="2" charset="-122"/>
                  <a:ea typeface="华文中宋" pitchFamily="2" charset="-122"/>
                </a:rPr>
                <a:t>意见</a:t>
              </a:r>
              <a:endParaRPr lang="zh-CN" altLang="en-US" sz="24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85964" y="1142984"/>
            <a:ext cx="2714400" cy="37476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4500564" y="1928802"/>
            <a:ext cx="1428760" cy="1285884"/>
          </a:xfrm>
          <a:prstGeom prst="straightConnector1">
            <a:avLst/>
          </a:prstGeom>
          <a:ln w="508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072198" y="928670"/>
            <a:ext cx="27860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    </a:t>
            </a:r>
            <a:r>
              <a:rPr lang="zh-CN" altLang="zh-CN" sz="2800" b="1" dirty="0" smtClean="0"/>
              <a:t>诚信</a:t>
            </a:r>
            <a:r>
              <a:rPr lang="zh-CN" altLang="zh-CN" sz="2800" dirty="0" smtClean="0"/>
              <a:t>是社会主义核心价值观公民层面的价值准则之一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grpSp>
        <p:nvGrpSpPr>
          <p:cNvPr id="49" name="组合 48"/>
          <p:cNvGrpSpPr/>
          <p:nvPr/>
        </p:nvGrpSpPr>
        <p:grpSpPr>
          <a:xfrm>
            <a:off x="931115" y="5162576"/>
            <a:ext cx="6953253" cy="1481134"/>
            <a:chOff x="642910" y="5162576"/>
            <a:chExt cx="6953253" cy="1481134"/>
          </a:xfrm>
        </p:grpSpPr>
        <p:sp>
          <p:nvSpPr>
            <p:cNvPr id="26" name="AutoShape 76"/>
            <p:cNvSpPr>
              <a:spLocks noChangeArrowheads="1"/>
            </p:cNvSpPr>
            <p:nvPr/>
          </p:nvSpPr>
          <p:spPr bwMode="gray">
            <a:xfrm>
              <a:off x="1000100" y="5162576"/>
              <a:ext cx="6596063" cy="1481134"/>
            </a:xfrm>
            <a:prstGeom prst="roundRect">
              <a:avLst>
                <a:gd name="adj" fmla="val 2454"/>
              </a:avLst>
            </a:prstGeom>
            <a:solidFill>
              <a:srgbClr val="00B0F0"/>
            </a:solidFill>
            <a:ln w="28575">
              <a:solidFill>
                <a:srgbClr val="FEFEF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gray">
            <a:xfrm flipH="1">
              <a:off x="7010400" y="5234014"/>
              <a:ext cx="515937" cy="46513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>
                    <a:gamma/>
                    <a:tint val="54510"/>
                    <a:invGamma/>
                  </a:srgbClr>
                </a:gs>
                <a:gs pos="50000">
                  <a:srgbClr val="F8F8F8">
                    <a:alpha val="0"/>
                  </a:srgbClr>
                </a:gs>
                <a:gs pos="100000">
                  <a:srgbClr val="F8F8F8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39" name="Group 65"/>
            <p:cNvGrpSpPr>
              <a:grpSpLocks/>
            </p:cNvGrpSpPr>
            <p:nvPr/>
          </p:nvGrpSpPr>
          <p:grpSpPr bwMode="auto">
            <a:xfrm rot="5400000">
              <a:off x="728635" y="5576917"/>
              <a:ext cx="495300" cy="666750"/>
              <a:chOff x="778" y="1762"/>
              <a:chExt cx="312" cy="420"/>
            </a:xfrm>
          </p:grpSpPr>
          <p:grpSp>
            <p:nvGrpSpPr>
              <p:cNvPr id="40" name="Group 66"/>
              <p:cNvGrpSpPr>
                <a:grpSpLocks/>
              </p:cNvGrpSpPr>
              <p:nvPr/>
            </p:nvGrpSpPr>
            <p:grpSpPr bwMode="auto">
              <a:xfrm>
                <a:off x="960" y="1764"/>
                <a:ext cx="130" cy="418"/>
                <a:chOff x="960" y="1764"/>
                <a:chExt cx="130" cy="418"/>
              </a:xfrm>
            </p:grpSpPr>
            <p:sp>
              <p:nvSpPr>
                <p:cNvPr id="45" name="Oval 67"/>
                <p:cNvSpPr>
                  <a:spLocks noChangeArrowheads="1"/>
                </p:cNvSpPr>
                <p:nvPr/>
              </p:nvSpPr>
              <p:spPr bwMode="gray">
                <a:xfrm>
                  <a:off x="960" y="1764"/>
                  <a:ext cx="126" cy="120"/>
                </a:xfrm>
                <a:prstGeom prst="ellipse">
                  <a:avLst/>
                </a:prstGeom>
                <a:solidFill>
                  <a:srgbClr val="000000">
                    <a:alpha val="20000"/>
                  </a:srgbClr>
                </a:solidFill>
                <a:ln w="38100" algn="ctr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/>
                </a:p>
              </p:txBody>
            </p:sp>
            <p:sp>
              <p:nvSpPr>
                <p:cNvPr id="46" name="Oval 68"/>
                <p:cNvSpPr>
                  <a:spLocks noChangeArrowheads="1"/>
                </p:cNvSpPr>
                <p:nvPr/>
              </p:nvSpPr>
              <p:spPr bwMode="gray">
                <a:xfrm>
                  <a:off x="964" y="2062"/>
                  <a:ext cx="126" cy="120"/>
                </a:xfrm>
                <a:prstGeom prst="ellipse">
                  <a:avLst/>
                </a:prstGeom>
                <a:solidFill>
                  <a:srgbClr val="000000">
                    <a:alpha val="30196"/>
                  </a:srgbClr>
                </a:solidFill>
                <a:ln w="38100" algn="ctr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/>
                </a:p>
              </p:txBody>
            </p:sp>
            <p:sp>
              <p:nvSpPr>
                <p:cNvPr id="47" name="AutoShape 69"/>
                <p:cNvSpPr>
                  <a:spLocks noChangeArrowheads="1"/>
                </p:cNvSpPr>
                <p:nvPr/>
              </p:nvSpPr>
              <p:spPr bwMode="gray">
                <a:xfrm>
                  <a:off x="996" y="1836"/>
                  <a:ext cx="62" cy="3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2B2B2"/>
                    </a:gs>
                    <a:gs pos="50000">
                      <a:srgbClr val="EAEAEA"/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/>
                </a:p>
              </p:txBody>
            </p:sp>
          </p:grpSp>
          <p:grpSp>
            <p:nvGrpSpPr>
              <p:cNvPr id="41" name="Group 70"/>
              <p:cNvGrpSpPr>
                <a:grpSpLocks/>
              </p:cNvGrpSpPr>
              <p:nvPr/>
            </p:nvGrpSpPr>
            <p:grpSpPr bwMode="auto">
              <a:xfrm>
                <a:off x="778" y="1762"/>
                <a:ext cx="130" cy="418"/>
                <a:chOff x="960" y="1764"/>
                <a:chExt cx="130" cy="418"/>
              </a:xfrm>
            </p:grpSpPr>
            <p:sp>
              <p:nvSpPr>
                <p:cNvPr id="42" name="Oval 71"/>
                <p:cNvSpPr>
                  <a:spLocks noChangeArrowheads="1"/>
                </p:cNvSpPr>
                <p:nvPr/>
              </p:nvSpPr>
              <p:spPr bwMode="gray">
                <a:xfrm>
                  <a:off x="960" y="1764"/>
                  <a:ext cx="126" cy="120"/>
                </a:xfrm>
                <a:prstGeom prst="ellipse">
                  <a:avLst/>
                </a:prstGeom>
                <a:solidFill>
                  <a:srgbClr val="000000">
                    <a:alpha val="20000"/>
                  </a:srgbClr>
                </a:solidFill>
                <a:ln w="38100" algn="ctr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/>
                </a:p>
              </p:txBody>
            </p:sp>
            <p:sp>
              <p:nvSpPr>
                <p:cNvPr id="43" name="Oval 72"/>
                <p:cNvSpPr>
                  <a:spLocks noChangeArrowheads="1"/>
                </p:cNvSpPr>
                <p:nvPr/>
              </p:nvSpPr>
              <p:spPr bwMode="gray">
                <a:xfrm>
                  <a:off x="964" y="2062"/>
                  <a:ext cx="126" cy="120"/>
                </a:xfrm>
                <a:prstGeom prst="ellipse">
                  <a:avLst/>
                </a:prstGeom>
                <a:solidFill>
                  <a:srgbClr val="000000">
                    <a:alpha val="30196"/>
                  </a:srgbClr>
                </a:solidFill>
                <a:ln w="38100" algn="ctr">
                  <a:solidFill>
                    <a:srgbClr val="DDDDD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/>
                </a:p>
              </p:txBody>
            </p:sp>
            <p:sp>
              <p:nvSpPr>
                <p:cNvPr id="44" name="AutoShape 73"/>
                <p:cNvSpPr>
                  <a:spLocks noChangeArrowheads="1"/>
                </p:cNvSpPr>
                <p:nvPr/>
              </p:nvSpPr>
              <p:spPr bwMode="gray">
                <a:xfrm>
                  <a:off x="996" y="1836"/>
                  <a:ext cx="62" cy="3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2B2B2"/>
                    </a:gs>
                    <a:gs pos="50000">
                      <a:srgbClr val="FFFFFF"/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/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1500166" y="5214950"/>
              <a:ext cx="580813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pc="-300" dirty="0" smtClean="0">
                  <a:latin typeface="+mn-ea"/>
                  <a:ea typeface="+mn-ea"/>
                </a:rPr>
                <a:t>     </a:t>
              </a:r>
              <a:r>
                <a:rPr lang="zh-CN" altLang="zh-CN" sz="2800" spc="-300" dirty="0" smtClean="0">
                  <a:latin typeface="+mn-ea"/>
                  <a:ea typeface="+mn-ea"/>
                </a:rPr>
                <a:t>褒扬诚信、惩戒失信，在全社会营造守信光荣、失信可耻的社会环境，一系列制度建设和行动正在展开</a:t>
              </a:r>
              <a:r>
                <a:rPr lang="zh-CN" altLang="en-US" sz="2800" spc="-300" dirty="0" smtClean="0">
                  <a:latin typeface="+mn-ea"/>
                  <a:ea typeface="+mn-ea"/>
                </a:rPr>
                <a:t>。</a:t>
              </a:r>
              <a:endParaRPr lang="zh-CN" altLang="en-US" sz="2800" spc="-300" dirty="0">
                <a:latin typeface="+mn-ea"/>
                <a:ea typeface="+mn-ea"/>
              </a:endParaRPr>
            </a:p>
          </p:txBody>
        </p:sp>
      </p:grpSp>
      <p:pic>
        <p:nvPicPr>
          <p:cNvPr id="1026" name="Picture 2" descr="C:\Users\liyunbo\Desktop\诚信千金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935959"/>
            <a:ext cx="3168352" cy="2933201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012160" y="422108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-150" dirty="0" smtClean="0">
                <a:latin typeface="华文隶书" pitchFamily="2" charset="-122"/>
                <a:ea typeface="华文隶书" pitchFamily="2" charset="-122"/>
              </a:rPr>
              <a:t>诚信</a:t>
            </a:r>
            <a:endParaRPr lang="zh-CN" altLang="en-US" sz="3200" spc="-15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" grpId="0" animBg="1"/>
      <p:bldP spid="2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786182" y="139463"/>
            <a:ext cx="1569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前  言</a:t>
            </a:r>
            <a:endParaRPr lang="en-US" altLang="zh-CN" sz="36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 descr="C:\Users\liyunbo\Desktop\共筑诚信中国\5c5bc2fdg6cfb58165221&amp;690.jpg"/>
          <p:cNvPicPr>
            <a:picLocks noChangeAspect="1" noChangeArrowheads="1"/>
          </p:cNvPicPr>
          <p:nvPr/>
        </p:nvPicPr>
        <p:blipFill>
          <a:blip r:embed="rId4" cstate="print"/>
          <a:srcRect b="11595"/>
          <a:stretch>
            <a:fillRect/>
          </a:stretch>
        </p:blipFill>
        <p:spPr bwMode="auto">
          <a:xfrm>
            <a:off x="611560" y="908720"/>
            <a:ext cx="3559707" cy="2376264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4788024" y="908720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 smtClean="0">
                <a:latin typeface="+mn-ea"/>
                <a:ea typeface="+mn-ea"/>
              </a:rPr>
              <a:t>“一诺千金”</a:t>
            </a:r>
            <a:endParaRPr lang="en-US" altLang="zh-CN" sz="2800" dirty="0" smtClean="0">
              <a:latin typeface="+mn-ea"/>
              <a:ea typeface="+mn-ea"/>
            </a:endParaRPr>
          </a:p>
          <a:p>
            <a:r>
              <a:rPr lang="zh-CN" altLang="zh-CN" sz="2800" dirty="0" smtClean="0">
                <a:latin typeface="+mn-ea"/>
                <a:ea typeface="+mn-ea"/>
              </a:rPr>
              <a:t>“一言九鼎”</a:t>
            </a:r>
            <a:endParaRPr lang="en-US" altLang="zh-CN" sz="2800" dirty="0" smtClean="0">
              <a:latin typeface="+mn-ea"/>
              <a:ea typeface="+mn-ea"/>
            </a:endParaRPr>
          </a:p>
          <a:p>
            <a:r>
              <a:rPr lang="zh-CN" altLang="zh-CN" sz="2800" dirty="0" smtClean="0">
                <a:latin typeface="+mn-ea"/>
                <a:ea typeface="+mn-ea"/>
              </a:rPr>
              <a:t>“表里如一”</a:t>
            </a:r>
            <a:endParaRPr lang="en-US" altLang="zh-CN" sz="2800" dirty="0" smtClean="0">
              <a:latin typeface="+mn-ea"/>
              <a:ea typeface="+mn-ea"/>
            </a:endParaRPr>
          </a:p>
          <a:p>
            <a:r>
              <a:rPr lang="zh-CN" altLang="zh-CN" sz="2800" dirty="0" smtClean="0">
                <a:latin typeface="+mn-ea"/>
                <a:ea typeface="+mn-ea"/>
              </a:rPr>
              <a:t>“言必信、行必果”</a:t>
            </a:r>
            <a:endParaRPr lang="en-US" altLang="zh-CN" sz="2800" dirty="0" smtClean="0">
              <a:latin typeface="+mn-ea"/>
              <a:ea typeface="+mn-ea"/>
            </a:endParaRPr>
          </a:p>
          <a:p>
            <a:r>
              <a:rPr lang="en-US" altLang="zh-CN" sz="2800" dirty="0" smtClean="0">
                <a:latin typeface="+mn-ea"/>
                <a:ea typeface="+mn-ea"/>
              </a:rPr>
              <a:t> </a:t>
            </a:r>
            <a:r>
              <a:rPr lang="zh-CN" altLang="zh-CN" sz="2800" dirty="0" smtClean="0">
                <a:latin typeface="+mn-ea"/>
                <a:ea typeface="+mn-ea"/>
              </a:rPr>
              <a:t>……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7" name="右大括号 6"/>
          <p:cNvSpPr/>
          <p:nvPr/>
        </p:nvSpPr>
        <p:spPr>
          <a:xfrm rot="5400000">
            <a:off x="4103948" y="224644"/>
            <a:ext cx="432048" cy="6696744"/>
          </a:xfrm>
          <a:prstGeom prst="rightBrace">
            <a:avLst>
              <a:gd name="adj1" fmla="val 41904"/>
              <a:gd name="adj2" fmla="val 50000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07904" y="3861048"/>
            <a:ext cx="1268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 smtClean="0">
                <a:latin typeface="黑体" pitchFamily="49" charset="-122"/>
                <a:ea typeface="黑体" pitchFamily="49" charset="-122"/>
              </a:rPr>
              <a:t>诚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sz="2800" b="1" dirty="0" smtClean="0">
                <a:latin typeface="黑体" pitchFamily="49" charset="-122"/>
                <a:ea typeface="黑体" pitchFamily="49" charset="-122"/>
              </a:rPr>
              <a:t>信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9592" y="4365104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 smtClean="0"/>
              <a:t>诚，就是说真话、办实事、无虚假、不欺诈</a:t>
            </a:r>
            <a:endParaRPr lang="en-US" altLang="zh-CN" sz="2800" b="1" dirty="0" smtClean="0"/>
          </a:p>
          <a:p>
            <a:r>
              <a:rPr lang="zh-CN" altLang="zh-CN" sz="2800" b="1" dirty="0" smtClean="0"/>
              <a:t>信，就是要恪守诺言、言行一致、诚守信用</a:t>
            </a:r>
            <a:endParaRPr lang="zh-CN" altLang="en-US" sz="2800" b="1" dirty="0"/>
          </a:p>
        </p:txBody>
      </p:sp>
      <p:pic>
        <p:nvPicPr>
          <p:cNvPr id="1027" name="Picture 3" descr="C:\Users\Administrator\Desktop\诚信课件\压题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412776"/>
            <a:ext cx="4248472" cy="2967188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5436096" y="1484784"/>
            <a:ext cx="3024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  <a:ea typeface="+mn-ea"/>
              </a:rPr>
              <a:t>    </a:t>
            </a:r>
            <a:r>
              <a:rPr lang="zh-CN" altLang="zh-CN" sz="2800" dirty="0" smtClean="0">
                <a:latin typeface="+mn-ea"/>
                <a:ea typeface="+mn-ea"/>
              </a:rPr>
              <a:t>在社会主义核心价值观的培育和践行中，要求以诚信建设为重点，来提升全社会的道德水平。</a:t>
            </a:r>
            <a:endParaRPr lang="zh-CN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/>
      <p:bldP spid="6" grpId="1"/>
      <p:bldP spid="7" grpId="0" animBg="1"/>
      <p:bldP spid="7" grpId="1" animBg="1"/>
      <p:bldP spid="8" grpId="0"/>
      <p:bldP spid="8" grpId="1"/>
      <p:bldP spid="9" grpId="0"/>
      <p:bldP spid="9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脚占位符 3"/>
          <p:cNvSpPr txBox="1">
            <a:spLocks noGrp="1"/>
          </p:cNvSpPr>
          <p:nvPr/>
        </p:nvSpPr>
        <p:spPr bwMode="auto">
          <a:xfrm>
            <a:off x="7046913" y="7072313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   </a:t>
            </a:r>
          </a:p>
          <a:p>
            <a:r>
              <a:rPr lang="en-US" altLang="zh-CN"/>
              <a:t>   </a:t>
            </a:r>
          </a:p>
        </p:txBody>
      </p:sp>
      <p:sp>
        <p:nvSpPr>
          <p:cNvPr id="512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2075681" y="836712"/>
            <a:ext cx="4872583" cy="487362"/>
          </a:xfrm>
        </p:spPr>
        <p:txBody>
          <a:bodyPr/>
          <a:lstStyle/>
          <a:p>
            <a:pPr eaLnBrk="1" hangingPunct="1"/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目  录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4" name="AutoShape 27"/>
          <p:cNvSpPr>
            <a:spLocks noChangeArrowheads="1"/>
          </p:cNvSpPr>
          <p:nvPr/>
        </p:nvSpPr>
        <p:spPr bwMode="gray">
          <a:xfrm>
            <a:off x="3940598" y="2008634"/>
            <a:ext cx="3366119" cy="561975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4EA7EA"/>
              </a:gs>
              <a:gs pos="100000">
                <a:srgbClr val="B8DCF7"/>
              </a:gs>
            </a:gsLst>
            <a:lin ang="0" scaled="1"/>
          </a:gradFill>
          <a:ln w="28575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zh-CN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诚信赢得口碑</a:t>
            </a:r>
            <a:endParaRPr lang="zh-CN" altLang="zh-CN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5" name="AutoShape 28"/>
          <p:cNvSpPr>
            <a:spLocks noChangeArrowheads="1"/>
          </p:cNvSpPr>
          <p:nvPr/>
        </p:nvSpPr>
        <p:spPr bwMode="gray">
          <a:xfrm>
            <a:off x="3940598" y="3218110"/>
            <a:ext cx="3366119" cy="561975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93C052"/>
              </a:gs>
              <a:gs pos="100000">
                <a:srgbClr val="D4E6BA"/>
              </a:gs>
            </a:gsLst>
            <a:lin ang="0" scaled="1"/>
          </a:gradFill>
          <a:ln w="28575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zh-CN" sz="2800" b="1" dirty="0" smtClean="0">
                <a:latin typeface="黑体" pitchFamily="49" charset="-122"/>
                <a:ea typeface="黑体" pitchFamily="49" charset="-122"/>
              </a:rPr>
              <a:t>守信不会吃亏</a:t>
            </a:r>
            <a:endParaRPr lang="zh-CN" altLang="zh-CN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6" name="AutoShape 29"/>
          <p:cNvSpPr>
            <a:spLocks noChangeArrowheads="1"/>
          </p:cNvSpPr>
          <p:nvPr/>
        </p:nvSpPr>
        <p:spPr bwMode="gray">
          <a:xfrm>
            <a:off x="1795761" y="2151509"/>
            <a:ext cx="2001961" cy="490538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4EA7EA"/>
              </a:gs>
              <a:gs pos="50000">
                <a:srgbClr val="7FBFF0"/>
              </a:gs>
              <a:gs pos="100000">
                <a:srgbClr val="4EA7EA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4EA7EA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Clr>
                <a:schemeClr val="bg1"/>
              </a:buClr>
              <a:buFont typeface="Wingdings" pitchFamily="2" charset="2"/>
              <a:buChar char="§"/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第一章</a:t>
            </a:r>
            <a:endParaRPr lang="en-US" altLang="zh-CN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7" name="AutoShape 30"/>
          <p:cNvSpPr>
            <a:spLocks noChangeArrowheads="1"/>
          </p:cNvSpPr>
          <p:nvPr/>
        </p:nvSpPr>
        <p:spPr bwMode="gray">
          <a:xfrm>
            <a:off x="1792586" y="3370510"/>
            <a:ext cx="2001961" cy="490538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93C052"/>
              </a:gs>
              <a:gs pos="50000">
                <a:srgbClr val="B1D181"/>
              </a:gs>
              <a:gs pos="100000">
                <a:srgbClr val="93C052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3C05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Clr>
                <a:schemeClr val="bg1"/>
              </a:buClr>
              <a:buFont typeface="Wingdings" pitchFamily="2" charset="2"/>
              <a:buChar char="§"/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第二章</a:t>
            </a: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8" name="AutoShape 31"/>
          <p:cNvSpPr>
            <a:spLocks noChangeArrowheads="1"/>
          </p:cNvSpPr>
          <p:nvPr/>
        </p:nvSpPr>
        <p:spPr bwMode="gray">
          <a:xfrm>
            <a:off x="3942186" y="4370239"/>
            <a:ext cx="3366118" cy="561975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4EA7EA"/>
              </a:gs>
              <a:gs pos="100000">
                <a:srgbClr val="B8DCF7"/>
              </a:gs>
            </a:gsLst>
            <a:lin ang="0" scaled="1"/>
          </a:gradFill>
          <a:ln w="28575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zh-CN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失信必受惩戒</a:t>
            </a:r>
            <a:endParaRPr lang="zh-CN" altLang="zh-CN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33" name="AutoShape 29"/>
          <p:cNvSpPr>
            <a:spLocks noChangeArrowheads="1"/>
          </p:cNvSpPr>
          <p:nvPr/>
        </p:nvSpPr>
        <p:spPr bwMode="gray">
          <a:xfrm>
            <a:off x="1795761" y="4522639"/>
            <a:ext cx="2001961" cy="490537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4EA7EA"/>
              </a:gs>
              <a:gs pos="50000">
                <a:srgbClr val="7FBFF0"/>
              </a:gs>
              <a:gs pos="100000">
                <a:srgbClr val="4EA7EA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4EA7EA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Clr>
                <a:schemeClr val="bg1"/>
              </a:buClr>
              <a:buFont typeface="Wingdings" pitchFamily="2" charset="2"/>
              <a:buChar char="§"/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第三章</a:t>
            </a:r>
            <a:endParaRPr lang="en-US" altLang="zh-CN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animBg="1"/>
      <p:bldP spid="5125" grpId="0" animBg="1"/>
      <p:bldP spid="5126" grpId="0" animBg="1"/>
      <p:bldP spid="5127" grpId="0" animBg="1"/>
      <p:bldP spid="5128" grpId="0" animBg="1"/>
      <p:bldP spid="51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页脚占位符 3"/>
          <p:cNvSpPr txBox="1">
            <a:spLocks noGrp="1"/>
          </p:cNvSpPr>
          <p:nvPr/>
        </p:nvSpPr>
        <p:spPr bwMode="auto">
          <a:xfrm>
            <a:off x="7046913" y="63817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   </a:t>
            </a:r>
          </a:p>
          <a:p>
            <a:r>
              <a:rPr lang="en-US" altLang="zh-CN"/>
              <a:t>   </a:t>
            </a:r>
          </a:p>
        </p:txBody>
      </p:sp>
      <p:sp>
        <p:nvSpPr>
          <p:cNvPr id="28" name="标题 1"/>
          <p:cNvSpPr txBox="1">
            <a:spLocks/>
          </p:cNvSpPr>
          <p:nvPr/>
        </p:nvSpPr>
        <p:spPr>
          <a:xfrm>
            <a:off x="1170954" y="2924944"/>
            <a:ext cx="6929438" cy="8572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zh-CN" sz="40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诚信赢得口碑</a:t>
            </a:r>
            <a:endParaRPr lang="zh-CN" altLang="zh-CN" sz="400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148" name="矩形 28"/>
          <p:cNvSpPr>
            <a:spLocks noChangeArrowheads="1"/>
          </p:cNvSpPr>
          <p:nvPr/>
        </p:nvSpPr>
        <p:spPr bwMode="auto">
          <a:xfrm>
            <a:off x="3491880" y="1928813"/>
            <a:ext cx="2214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第一章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yunbo\Desktop\共筑诚信中国\诚信课件\20110728170138b59c9.jpg"/>
          <p:cNvPicPr>
            <a:picLocks noChangeAspect="1" noChangeArrowheads="1"/>
          </p:cNvPicPr>
          <p:nvPr/>
        </p:nvPicPr>
        <p:blipFill>
          <a:blip r:embed="rId4" cstate="print"/>
          <a:srcRect t="23463" r="5414"/>
          <a:stretch>
            <a:fillRect/>
          </a:stretch>
        </p:blipFill>
        <p:spPr bwMode="auto">
          <a:xfrm>
            <a:off x="0" y="5322897"/>
            <a:ext cx="2195736" cy="1535103"/>
          </a:xfrm>
          <a:prstGeom prst="rect">
            <a:avLst/>
          </a:prstGeom>
          <a:noFill/>
        </p:spPr>
      </p:pic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002933" y="406405"/>
            <a:ext cx="4801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传统文化中的诚信论述</a:t>
            </a:r>
            <a:endParaRPr lang="en-US" altLang="zh-CN" sz="36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31" name="AutoShape 15"/>
          <p:cNvCxnSpPr>
            <a:cxnSpLocks noChangeShapeType="1"/>
          </p:cNvCxnSpPr>
          <p:nvPr/>
        </p:nvCxnSpPr>
        <p:spPr bwMode="gray">
          <a:xfrm>
            <a:off x="2121668" y="3045709"/>
            <a:ext cx="4763" cy="715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16"/>
          <p:cNvCxnSpPr>
            <a:cxnSpLocks noChangeShapeType="1"/>
          </p:cNvCxnSpPr>
          <p:nvPr/>
        </p:nvCxnSpPr>
        <p:spPr bwMode="gray">
          <a:xfrm>
            <a:off x="2121668" y="4188709"/>
            <a:ext cx="4763" cy="715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59" name="组合 58"/>
          <p:cNvGrpSpPr/>
          <p:nvPr/>
        </p:nvGrpSpPr>
        <p:grpSpPr>
          <a:xfrm>
            <a:off x="1120402" y="2618672"/>
            <a:ext cx="7002016" cy="712787"/>
            <a:chOff x="1120402" y="1772816"/>
            <a:chExt cx="7002016" cy="712787"/>
          </a:xfrm>
        </p:grpSpPr>
        <p:grpSp>
          <p:nvGrpSpPr>
            <p:cNvPr id="26" name="Group 3"/>
            <p:cNvGrpSpPr>
              <a:grpSpLocks/>
            </p:cNvGrpSpPr>
            <p:nvPr/>
          </p:nvGrpSpPr>
          <p:grpSpPr bwMode="auto">
            <a:xfrm>
              <a:off x="1120402" y="1772816"/>
              <a:ext cx="2083446" cy="482600"/>
              <a:chOff x="816" y="2304"/>
              <a:chExt cx="1440" cy="448"/>
            </a:xfrm>
          </p:grpSpPr>
          <p:sp>
            <p:nvSpPr>
              <p:cNvPr id="53" name="Freeform 4"/>
              <p:cNvSpPr>
                <a:spLocks/>
              </p:cNvSpPr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>
                  <a:gd name="T0" fmla="*/ 6509 w 1120"/>
                  <a:gd name="T1" fmla="*/ 5 h 252"/>
                  <a:gd name="T2" fmla="*/ 6480 w 1120"/>
                  <a:gd name="T3" fmla="*/ 5 h 252"/>
                  <a:gd name="T4" fmla="*/ 6386 w 1120"/>
                  <a:gd name="T5" fmla="*/ 5 h 252"/>
                  <a:gd name="T6" fmla="*/ 6242 w 1120"/>
                  <a:gd name="T7" fmla="*/ 5 h 252"/>
                  <a:gd name="T8" fmla="*/ 6035 w 1120"/>
                  <a:gd name="T9" fmla="*/ 5 h 252"/>
                  <a:gd name="T10" fmla="*/ 5767 w 1120"/>
                  <a:gd name="T11" fmla="*/ 5 h 252"/>
                  <a:gd name="T12" fmla="*/ 5455 w 1120"/>
                  <a:gd name="T13" fmla="*/ 5 h 252"/>
                  <a:gd name="T14" fmla="*/ 5090 w 1120"/>
                  <a:gd name="T15" fmla="*/ 5 h 252"/>
                  <a:gd name="T16" fmla="*/ 4679 w 1120"/>
                  <a:gd name="T17" fmla="*/ 4 h 252"/>
                  <a:gd name="T18" fmla="*/ 4244 w 1120"/>
                  <a:gd name="T19" fmla="*/ 4 h 252"/>
                  <a:gd name="T20" fmla="*/ 3754 w 1120"/>
                  <a:gd name="T21" fmla="*/ 4 h 252"/>
                  <a:gd name="T22" fmla="*/ 3224 w 1120"/>
                  <a:gd name="T23" fmla="*/ 4 h 252"/>
                  <a:gd name="T24" fmla="*/ 2704 w 1120"/>
                  <a:gd name="T25" fmla="*/ 4 h 252"/>
                  <a:gd name="T26" fmla="*/ 2227 w 1120"/>
                  <a:gd name="T27" fmla="*/ 4 h 252"/>
                  <a:gd name="T28" fmla="*/ 1788 w 1120"/>
                  <a:gd name="T29" fmla="*/ 4 h 252"/>
                  <a:gd name="T30" fmla="*/ 1383 w 1120"/>
                  <a:gd name="T31" fmla="*/ 5 h 252"/>
                  <a:gd name="T32" fmla="*/ 1038 w 1120"/>
                  <a:gd name="T33" fmla="*/ 5 h 252"/>
                  <a:gd name="T34" fmla="*/ 733 w 1120"/>
                  <a:gd name="T35" fmla="*/ 5 h 252"/>
                  <a:gd name="T36" fmla="*/ 472 w 1120"/>
                  <a:gd name="T37" fmla="*/ 5 h 252"/>
                  <a:gd name="T38" fmla="*/ 269 w 1120"/>
                  <a:gd name="T39" fmla="*/ 5 h 252"/>
                  <a:gd name="T40" fmla="*/ 113 w 1120"/>
                  <a:gd name="T41" fmla="*/ 5 h 252"/>
                  <a:gd name="T42" fmla="*/ 33 w 1120"/>
                  <a:gd name="T43" fmla="*/ 5 h 252"/>
                  <a:gd name="T44" fmla="*/ 0 w 1120"/>
                  <a:gd name="T45" fmla="*/ 5 h 252"/>
                  <a:gd name="T46" fmla="*/ 0 w 1120"/>
                  <a:gd name="T47" fmla="*/ 2 h 252"/>
                  <a:gd name="T48" fmla="*/ 3251 w 1120"/>
                  <a:gd name="T49" fmla="*/ 0 h 252"/>
                  <a:gd name="T50" fmla="*/ 6509 w 1120"/>
                  <a:gd name="T51" fmla="*/ 2 h 252"/>
                  <a:gd name="T52" fmla="*/ 6509 w 1120"/>
                  <a:gd name="T53" fmla="*/ 5 h 252"/>
                  <a:gd name="T54" fmla="*/ 6509 w 1120"/>
                  <a:gd name="T55" fmla="*/ 5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800" b="1">
                  <a:latin typeface="+mn-ea"/>
                  <a:ea typeface="+mn-ea"/>
                </a:endParaRPr>
              </a:p>
            </p:txBody>
          </p:sp>
          <p:sp>
            <p:nvSpPr>
              <p:cNvPr id="54" name="Rectangle 5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57647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zh-CN" sz="28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ea"/>
                    <a:ea typeface="+mn-ea"/>
                  </a:rPr>
                  <a:t>《</a:t>
                </a:r>
                <a:r>
                  <a:rPr lang="zh-CN" altLang="en-US" sz="28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ea"/>
                    <a:ea typeface="+mn-ea"/>
                  </a:rPr>
                  <a:t>论语</a:t>
                </a:r>
                <a:r>
                  <a:rPr lang="en-US" altLang="zh-CN" sz="28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ea"/>
                    <a:ea typeface="+mn-ea"/>
                  </a:rPr>
                  <a:t>》</a:t>
                </a:r>
                <a:endParaRPr lang="en-US" altLang="zh-CN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2178818" y="2485603"/>
              <a:ext cx="5943600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  <p:txBody>
            <a:bodyPr/>
            <a:lstStyle/>
            <a:p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3269420" y="1978603"/>
              <a:ext cx="23391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 dirty="0" smtClean="0">
                  <a:latin typeface="+mn-ea"/>
                  <a:ea typeface="+mn-ea"/>
                </a:rPr>
                <a:t>    </a:t>
              </a:r>
              <a:r>
                <a:rPr lang="zh-CN" altLang="zh-CN" sz="2400" dirty="0" smtClean="0">
                  <a:latin typeface="+mn-ea"/>
                  <a:ea typeface="+mn-ea"/>
                </a:rPr>
                <a:t>民无信不立</a:t>
              </a:r>
              <a:endParaRPr lang="en-US" altLang="zh-CN" sz="2400" b="1" spc="-300" dirty="0">
                <a:latin typeface="+mn-ea"/>
                <a:ea typeface="+mn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120402" y="3410760"/>
            <a:ext cx="7002016" cy="1200329"/>
            <a:chOff x="1120402" y="2564904"/>
            <a:chExt cx="7002016" cy="1200329"/>
          </a:xfrm>
        </p:grpSpPr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1120402" y="2915816"/>
              <a:ext cx="2083446" cy="482600"/>
              <a:chOff x="816" y="2304"/>
              <a:chExt cx="1440" cy="448"/>
            </a:xfrm>
          </p:grpSpPr>
          <p:sp>
            <p:nvSpPr>
              <p:cNvPr id="51" name="Freeform 7"/>
              <p:cNvSpPr>
                <a:spLocks/>
              </p:cNvSpPr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>
                  <a:gd name="T0" fmla="*/ 6509 w 1120"/>
                  <a:gd name="T1" fmla="*/ 5 h 252"/>
                  <a:gd name="T2" fmla="*/ 6480 w 1120"/>
                  <a:gd name="T3" fmla="*/ 5 h 252"/>
                  <a:gd name="T4" fmla="*/ 6386 w 1120"/>
                  <a:gd name="T5" fmla="*/ 5 h 252"/>
                  <a:gd name="T6" fmla="*/ 6242 w 1120"/>
                  <a:gd name="T7" fmla="*/ 5 h 252"/>
                  <a:gd name="T8" fmla="*/ 6035 w 1120"/>
                  <a:gd name="T9" fmla="*/ 5 h 252"/>
                  <a:gd name="T10" fmla="*/ 5767 w 1120"/>
                  <a:gd name="T11" fmla="*/ 5 h 252"/>
                  <a:gd name="T12" fmla="*/ 5455 w 1120"/>
                  <a:gd name="T13" fmla="*/ 5 h 252"/>
                  <a:gd name="T14" fmla="*/ 5090 w 1120"/>
                  <a:gd name="T15" fmla="*/ 5 h 252"/>
                  <a:gd name="T16" fmla="*/ 4679 w 1120"/>
                  <a:gd name="T17" fmla="*/ 4 h 252"/>
                  <a:gd name="T18" fmla="*/ 4244 w 1120"/>
                  <a:gd name="T19" fmla="*/ 4 h 252"/>
                  <a:gd name="T20" fmla="*/ 3754 w 1120"/>
                  <a:gd name="T21" fmla="*/ 4 h 252"/>
                  <a:gd name="T22" fmla="*/ 3224 w 1120"/>
                  <a:gd name="T23" fmla="*/ 4 h 252"/>
                  <a:gd name="T24" fmla="*/ 2704 w 1120"/>
                  <a:gd name="T25" fmla="*/ 4 h 252"/>
                  <a:gd name="T26" fmla="*/ 2227 w 1120"/>
                  <a:gd name="T27" fmla="*/ 4 h 252"/>
                  <a:gd name="T28" fmla="*/ 1788 w 1120"/>
                  <a:gd name="T29" fmla="*/ 4 h 252"/>
                  <a:gd name="T30" fmla="*/ 1383 w 1120"/>
                  <a:gd name="T31" fmla="*/ 5 h 252"/>
                  <a:gd name="T32" fmla="*/ 1038 w 1120"/>
                  <a:gd name="T33" fmla="*/ 5 h 252"/>
                  <a:gd name="T34" fmla="*/ 733 w 1120"/>
                  <a:gd name="T35" fmla="*/ 5 h 252"/>
                  <a:gd name="T36" fmla="*/ 472 w 1120"/>
                  <a:gd name="T37" fmla="*/ 5 h 252"/>
                  <a:gd name="T38" fmla="*/ 269 w 1120"/>
                  <a:gd name="T39" fmla="*/ 5 h 252"/>
                  <a:gd name="T40" fmla="*/ 113 w 1120"/>
                  <a:gd name="T41" fmla="*/ 5 h 252"/>
                  <a:gd name="T42" fmla="*/ 33 w 1120"/>
                  <a:gd name="T43" fmla="*/ 5 h 252"/>
                  <a:gd name="T44" fmla="*/ 0 w 1120"/>
                  <a:gd name="T45" fmla="*/ 5 h 252"/>
                  <a:gd name="T46" fmla="*/ 0 w 1120"/>
                  <a:gd name="T47" fmla="*/ 2 h 252"/>
                  <a:gd name="T48" fmla="*/ 3251 w 1120"/>
                  <a:gd name="T49" fmla="*/ 0 h 252"/>
                  <a:gd name="T50" fmla="*/ 6509 w 1120"/>
                  <a:gd name="T51" fmla="*/ 2 h 252"/>
                  <a:gd name="T52" fmla="*/ 6509 w 1120"/>
                  <a:gd name="T53" fmla="*/ 5 h 252"/>
                  <a:gd name="T54" fmla="*/ 6509 w 1120"/>
                  <a:gd name="T55" fmla="*/ 5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800" b="1">
                  <a:latin typeface="+mn-ea"/>
                  <a:ea typeface="+mn-ea"/>
                </a:endParaRPr>
              </a:p>
            </p:txBody>
          </p:sp>
          <p:sp>
            <p:nvSpPr>
              <p:cNvPr id="52" name="Rectangle 8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57647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zh-CN" altLang="zh-CN" sz="28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ea"/>
                    <a:ea typeface="+mn-ea"/>
                  </a:rPr>
                  <a:t>《大学》</a:t>
                </a:r>
                <a:endParaRPr lang="en-US" altLang="zh-CN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2178818" y="3730203"/>
              <a:ext cx="5943600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  <p:txBody>
            <a:bodyPr/>
            <a:lstStyle/>
            <a:p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3269420" y="2564904"/>
              <a:ext cx="461494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400" dirty="0" smtClean="0">
                  <a:latin typeface="+mn-ea"/>
                  <a:ea typeface="+mn-ea"/>
                </a:rPr>
                <a:t>    </a:t>
              </a:r>
              <a:r>
                <a:rPr lang="zh-CN" altLang="zh-CN" sz="2400" dirty="0" smtClean="0">
                  <a:latin typeface="+mn-ea"/>
                  <a:ea typeface="+mn-ea"/>
                </a:rPr>
                <a:t>“诚意”作为</a:t>
              </a:r>
              <a:r>
                <a:rPr lang="zh-CN" altLang="en-US" sz="2400" dirty="0" smtClean="0">
                  <a:latin typeface="+mn-ea"/>
                  <a:ea typeface="+mn-ea"/>
                </a:rPr>
                <a:t>“八目”（格物、致知、诚意、正心、修身、齐家、治国、平天下）之一。</a:t>
              </a:r>
              <a:endParaRPr lang="en-US" altLang="zh-CN" sz="2400" dirty="0">
                <a:latin typeface="+mn-ea"/>
                <a:ea typeface="+mn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120402" y="4847324"/>
            <a:ext cx="7002016" cy="867692"/>
            <a:chOff x="1120402" y="4001468"/>
            <a:chExt cx="7002016" cy="867692"/>
          </a:xfrm>
        </p:grpSpPr>
        <p:cxnSp>
          <p:nvCxnSpPr>
            <p:cNvPr id="33" name="AutoShape 17"/>
            <p:cNvCxnSpPr>
              <a:cxnSpLocks noChangeShapeType="1"/>
            </p:cNvCxnSpPr>
            <p:nvPr/>
          </p:nvCxnSpPr>
          <p:spPr bwMode="gray">
            <a:xfrm>
              <a:off x="2121668" y="4485853"/>
              <a:ext cx="2060" cy="3833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61" name="组合 60"/>
            <p:cNvGrpSpPr/>
            <p:nvPr/>
          </p:nvGrpSpPr>
          <p:grpSpPr>
            <a:xfrm>
              <a:off x="1120402" y="4001468"/>
              <a:ext cx="7002016" cy="849510"/>
              <a:chOff x="1120402" y="4001468"/>
              <a:chExt cx="7002016" cy="849510"/>
            </a:xfrm>
          </p:grpSpPr>
          <p:grpSp>
            <p:nvGrpSpPr>
              <p:cNvPr id="28" name="Group 9"/>
              <p:cNvGrpSpPr>
                <a:grpSpLocks/>
              </p:cNvGrpSpPr>
              <p:nvPr/>
            </p:nvGrpSpPr>
            <p:grpSpPr bwMode="auto">
              <a:xfrm>
                <a:off x="1120402" y="4058816"/>
                <a:ext cx="2083446" cy="482600"/>
                <a:chOff x="816" y="2304"/>
                <a:chExt cx="1440" cy="448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gray">
                <a:xfrm>
                  <a:off x="901" y="2562"/>
                  <a:ext cx="1270" cy="190"/>
                </a:xfrm>
                <a:custGeom>
                  <a:avLst/>
                  <a:gdLst>
                    <a:gd name="T0" fmla="*/ 6509 w 1120"/>
                    <a:gd name="T1" fmla="*/ 5 h 252"/>
                    <a:gd name="T2" fmla="*/ 6480 w 1120"/>
                    <a:gd name="T3" fmla="*/ 5 h 252"/>
                    <a:gd name="T4" fmla="*/ 6386 w 1120"/>
                    <a:gd name="T5" fmla="*/ 5 h 252"/>
                    <a:gd name="T6" fmla="*/ 6242 w 1120"/>
                    <a:gd name="T7" fmla="*/ 5 h 252"/>
                    <a:gd name="T8" fmla="*/ 6035 w 1120"/>
                    <a:gd name="T9" fmla="*/ 5 h 252"/>
                    <a:gd name="T10" fmla="*/ 5767 w 1120"/>
                    <a:gd name="T11" fmla="*/ 5 h 252"/>
                    <a:gd name="T12" fmla="*/ 5455 w 1120"/>
                    <a:gd name="T13" fmla="*/ 5 h 252"/>
                    <a:gd name="T14" fmla="*/ 5090 w 1120"/>
                    <a:gd name="T15" fmla="*/ 5 h 252"/>
                    <a:gd name="T16" fmla="*/ 4679 w 1120"/>
                    <a:gd name="T17" fmla="*/ 4 h 252"/>
                    <a:gd name="T18" fmla="*/ 4244 w 1120"/>
                    <a:gd name="T19" fmla="*/ 4 h 252"/>
                    <a:gd name="T20" fmla="*/ 3754 w 1120"/>
                    <a:gd name="T21" fmla="*/ 4 h 252"/>
                    <a:gd name="T22" fmla="*/ 3224 w 1120"/>
                    <a:gd name="T23" fmla="*/ 4 h 252"/>
                    <a:gd name="T24" fmla="*/ 2704 w 1120"/>
                    <a:gd name="T25" fmla="*/ 4 h 252"/>
                    <a:gd name="T26" fmla="*/ 2227 w 1120"/>
                    <a:gd name="T27" fmla="*/ 4 h 252"/>
                    <a:gd name="T28" fmla="*/ 1788 w 1120"/>
                    <a:gd name="T29" fmla="*/ 4 h 252"/>
                    <a:gd name="T30" fmla="*/ 1383 w 1120"/>
                    <a:gd name="T31" fmla="*/ 5 h 252"/>
                    <a:gd name="T32" fmla="*/ 1038 w 1120"/>
                    <a:gd name="T33" fmla="*/ 5 h 252"/>
                    <a:gd name="T34" fmla="*/ 733 w 1120"/>
                    <a:gd name="T35" fmla="*/ 5 h 252"/>
                    <a:gd name="T36" fmla="*/ 472 w 1120"/>
                    <a:gd name="T37" fmla="*/ 5 h 252"/>
                    <a:gd name="T38" fmla="*/ 269 w 1120"/>
                    <a:gd name="T39" fmla="*/ 5 h 252"/>
                    <a:gd name="T40" fmla="*/ 113 w 1120"/>
                    <a:gd name="T41" fmla="*/ 5 h 252"/>
                    <a:gd name="T42" fmla="*/ 33 w 1120"/>
                    <a:gd name="T43" fmla="*/ 5 h 252"/>
                    <a:gd name="T44" fmla="*/ 0 w 1120"/>
                    <a:gd name="T45" fmla="*/ 5 h 252"/>
                    <a:gd name="T46" fmla="*/ 0 w 1120"/>
                    <a:gd name="T47" fmla="*/ 2 h 252"/>
                    <a:gd name="T48" fmla="*/ 3251 w 1120"/>
                    <a:gd name="T49" fmla="*/ 0 h 252"/>
                    <a:gd name="T50" fmla="*/ 6509 w 1120"/>
                    <a:gd name="T51" fmla="*/ 2 h 252"/>
                    <a:gd name="T52" fmla="*/ 6509 w 1120"/>
                    <a:gd name="T53" fmla="*/ 5 h 252"/>
                    <a:gd name="T54" fmla="*/ 6509 w 1120"/>
                    <a:gd name="T55" fmla="*/ 5 h 25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120"/>
                    <a:gd name="T85" fmla="*/ 0 h 252"/>
                    <a:gd name="T86" fmla="*/ 1120 w 1120"/>
                    <a:gd name="T87" fmla="*/ 252 h 25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120" h="252">
                      <a:moveTo>
                        <a:pt x="1120" y="252"/>
                      </a:moveTo>
                      <a:lnTo>
                        <a:pt x="1116" y="250"/>
                      </a:lnTo>
                      <a:lnTo>
                        <a:pt x="1100" y="246"/>
                      </a:lnTo>
                      <a:lnTo>
                        <a:pt x="1074" y="240"/>
                      </a:lnTo>
                      <a:lnTo>
                        <a:pt x="1038" y="232"/>
                      </a:lnTo>
                      <a:lnTo>
                        <a:pt x="992" y="222"/>
                      </a:lnTo>
                      <a:lnTo>
                        <a:pt x="938" y="212"/>
                      </a:lnTo>
                      <a:lnTo>
                        <a:pt x="876" y="204"/>
                      </a:lnTo>
                      <a:lnTo>
                        <a:pt x="806" y="196"/>
                      </a:lnTo>
                      <a:lnTo>
                        <a:pt x="730" y="190"/>
                      </a:lnTo>
                      <a:lnTo>
                        <a:pt x="646" y="184"/>
                      </a:lnTo>
                      <a:lnTo>
                        <a:pt x="556" y="184"/>
                      </a:lnTo>
                      <a:lnTo>
                        <a:pt x="466" y="184"/>
                      </a:lnTo>
                      <a:lnTo>
                        <a:pt x="384" y="190"/>
                      </a:lnTo>
                      <a:lnTo>
                        <a:pt x="308" y="196"/>
                      </a:lnTo>
                      <a:lnTo>
                        <a:pt x="238" y="204"/>
                      </a:lnTo>
                      <a:lnTo>
                        <a:pt x="178" y="212"/>
                      </a:lnTo>
                      <a:lnTo>
                        <a:pt x="126" y="222"/>
                      </a:lnTo>
                      <a:lnTo>
                        <a:pt x="82" y="232"/>
                      </a:lnTo>
                      <a:lnTo>
                        <a:pt x="46" y="240"/>
                      </a:lnTo>
                      <a:lnTo>
                        <a:pt x="20" y="246"/>
                      </a:lnTo>
                      <a:lnTo>
                        <a:pt x="6" y="250"/>
                      </a:lnTo>
                      <a:lnTo>
                        <a:pt x="0" y="252"/>
                      </a:lnTo>
                      <a:lnTo>
                        <a:pt x="0" y="62"/>
                      </a:lnTo>
                      <a:lnTo>
                        <a:pt x="560" y="0"/>
                      </a:lnTo>
                      <a:lnTo>
                        <a:pt x="1120" y="62"/>
                      </a:lnTo>
                      <a:lnTo>
                        <a:pt x="1120" y="25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2800" b="1">
                    <a:latin typeface="+mn-ea"/>
                    <a:ea typeface="+mn-ea"/>
                  </a:endParaRPr>
                </a:p>
              </p:txBody>
            </p:sp>
            <p:sp>
              <p:nvSpPr>
                <p:cNvPr id="50" name="Rectangle 11"/>
                <p:cNvSpPr>
                  <a:spLocks noChangeArrowheads="1"/>
                </p:cNvSpPr>
                <p:nvPr/>
              </p:nvSpPr>
              <p:spPr bwMode="gray">
                <a:xfrm>
                  <a:off x="816" y="2304"/>
                  <a:ext cx="1440" cy="3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tx2">
                        <a:gamma/>
                        <a:tint val="57647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zh-CN" altLang="zh-CN" sz="2800" b="1" dirty="0" smtClean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ea"/>
                      <a:ea typeface="+mn-ea"/>
                    </a:rPr>
                    <a:t>《通书</a:t>
                  </a:r>
                  <a:r>
                    <a:rPr lang="zh-CN" altLang="zh-CN" sz="2800" dirty="0" smtClean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ea"/>
                      <a:ea typeface="+mn-ea"/>
                    </a:rPr>
                    <a:t>·</a:t>
                  </a:r>
                  <a:r>
                    <a:rPr lang="zh-CN" altLang="zh-CN" sz="2800" b="1" dirty="0" smtClean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ea"/>
                      <a:ea typeface="+mn-ea"/>
                    </a:rPr>
                    <a:t>诚</a:t>
                  </a:r>
                  <a:r>
                    <a:rPr lang="zh-CN" altLang="en-US" sz="2800" b="1" dirty="0" smtClean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ea"/>
                      <a:ea typeface="+mn-ea"/>
                    </a:rPr>
                    <a:t>上</a:t>
                  </a:r>
                  <a:r>
                    <a:rPr lang="zh-CN" altLang="zh-CN" sz="2800" b="1" dirty="0" smtClean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+mn-ea"/>
                      <a:ea typeface="+mn-ea"/>
                    </a:rPr>
                    <a:t>》</a:t>
                  </a:r>
                  <a:endParaRPr lang="en-US" altLang="zh-CN" sz="28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36" name="Line 20"/>
              <p:cNvSpPr>
                <a:spLocks noChangeShapeType="1"/>
              </p:cNvSpPr>
              <p:nvPr/>
            </p:nvSpPr>
            <p:spPr bwMode="auto">
              <a:xfrm>
                <a:off x="2178818" y="4850978"/>
                <a:ext cx="5943600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zh-CN" altLang="en-US" sz="2800">
                  <a:latin typeface="+mn-ea"/>
                  <a:ea typeface="+mn-ea"/>
                </a:endParaRPr>
              </a:p>
            </p:txBody>
          </p:sp>
          <p:sp>
            <p:nvSpPr>
              <p:cNvPr id="39" name="Text Box 23"/>
              <p:cNvSpPr txBox="1">
                <a:spLocks noChangeArrowheads="1"/>
              </p:cNvSpPr>
              <p:nvPr/>
            </p:nvSpPr>
            <p:spPr bwMode="auto">
              <a:xfrm>
                <a:off x="3269420" y="4001468"/>
                <a:ext cx="4614948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zh-CN" altLang="en-US" sz="2400" dirty="0" smtClean="0">
                    <a:latin typeface="+mn-ea"/>
                    <a:ea typeface="+mn-ea"/>
                  </a:rPr>
                  <a:t>    诚，五常（仁、义、礼、智、信）之本，百行之源</a:t>
                </a:r>
                <a:r>
                  <a:rPr lang="zh-CN" altLang="en-US" sz="2400" spc="-300" dirty="0" smtClean="0">
                    <a:latin typeface="+mn-ea"/>
                    <a:ea typeface="+mn-ea"/>
                  </a:rPr>
                  <a:t>。</a:t>
                </a:r>
                <a:endParaRPr lang="en-US" altLang="zh-CN" sz="2400" spc="-300" dirty="0"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1141884" y="1420875"/>
            <a:ext cx="7002016" cy="814387"/>
            <a:chOff x="1120402" y="2915816"/>
            <a:chExt cx="7002016" cy="814387"/>
          </a:xfrm>
        </p:grpSpPr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1120402" y="2915816"/>
              <a:ext cx="2083446" cy="482600"/>
              <a:chOff x="816" y="2304"/>
              <a:chExt cx="1440" cy="448"/>
            </a:xfrm>
          </p:grpSpPr>
          <p:sp>
            <p:nvSpPr>
              <p:cNvPr id="42" name="Freeform 7"/>
              <p:cNvSpPr>
                <a:spLocks/>
              </p:cNvSpPr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>
                  <a:gd name="T0" fmla="*/ 6509 w 1120"/>
                  <a:gd name="T1" fmla="*/ 5 h 252"/>
                  <a:gd name="T2" fmla="*/ 6480 w 1120"/>
                  <a:gd name="T3" fmla="*/ 5 h 252"/>
                  <a:gd name="T4" fmla="*/ 6386 w 1120"/>
                  <a:gd name="T5" fmla="*/ 5 h 252"/>
                  <a:gd name="T6" fmla="*/ 6242 w 1120"/>
                  <a:gd name="T7" fmla="*/ 5 h 252"/>
                  <a:gd name="T8" fmla="*/ 6035 w 1120"/>
                  <a:gd name="T9" fmla="*/ 5 h 252"/>
                  <a:gd name="T10" fmla="*/ 5767 w 1120"/>
                  <a:gd name="T11" fmla="*/ 5 h 252"/>
                  <a:gd name="T12" fmla="*/ 5455 w 1120"/>
                  <a:gd name="T13" fmla="*/ 5 h 252"/>
                  <a:gd name="T14" fmla="*/ 5090 w 1120"/>
                  <a:gd name="T15" fmla="*/ 5 h 252"/>
                  <a:gd name="T16" fmla="*/ 4679 w 1120"/>
                  <a:gd name="T17" fmla="*/ 4 h 252"/>
                  <a:gd name="T18" fmla="*/ 4244 w 1120"/>
                  <a:gd name="T19" fmla="*/ 4 h 252"/>
                  <a:gd name="T20" fmla="*/ 3754 w 1120"/>
                  <a:gd name="T21" fmla="*/ 4 h 252"/>
                  <a:gd name="T22" fmla="*/ 3224 w 1120"/>
                  <a:gd name="T23" fmla="*/ 4 h 252"/>
                  <a:gd name="T24" fmla="*/ 2704 w 1120"/>
                  <a:gd name="T25" fmla="*/ 4 h 252"/>
                  <a:gd name="T26" fmla="*/ 2227 w 1120"/>
                  <a:gd name="T27" fmla="*/ 4 h 252"/>
                  <a:gd name="T28" fmla="*/ 1788 w 1120"/>
                  <a:gd name="T29" fmla="*/ 4 h 252"/>
                  <a:gd name="T30" fmla="*/ 1383 w 1120"/>
                  <a:gd name="T31" fmla="*/ 5 h 252"/>
                  <a:gd name="T32" fmla="*/ 1038 w 1120"/>
                  <a:gd name="T33" fmla="*/ 5 h 252"/>
                  <a:gd name="T34" fmla="*/ 733 w 1120"/>
                  <a:gd name="T35" fmla="*/ 5 h 252"/>
                  <a:gd name="T36" fmla="*/ 472 w 1120"/>
                  <a:gd name="T37" fmla="*/ 5 h 252"/>
                  <a:gd name="T38" fmla="*/ 269 w 1120"/>
                  <a:gd name="T39" fmla="*/ 5 h 252"/>
                  <a:gd name="T40" fmla="*/ 113 w 1120"/>
                  <a:gd name="T41" fmla="*/ 5 h 252"/>
                  <a:gd name="T42" fmla="*/ 33 w 1120"/>
                  <a:gd name="T43" fmla="*/ 5 h 252"/>
                  <a:gd name="T44" fmla="*/ 0 w 1120"/>
                  <a:gd name="T45" fmla="*/ 5 h 252"/>
                  <a:gd name="T46" fmla="*/ 0 w 1120"/>
                  <a:gd name="T47" fmla="*/ 2 h 252"/>
                  <a:gd name="T48" fmla="*/ 3251 w 1120"/>
                  <a:gd name="T49" fmla="*/ 0 h 252"/>
                  <a:gd name="T50" fmla="*/ 6509 w 1120"/>
                  <a:gd name="T51" fmla="*/ 2 h 252"/>
                  <a:gd name="T52" fmla="*/ 6509 w 1120"/>
                  <a:gd name="T53" fmla="*/ 5 h 252"/>
                  <a:gd name="T54" fmla="*/ 6509 w 1120"/>
                  <a:gd name="T55" fmla="*/ 5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800" b="1">
                  <a:latin typeface="+mn-ea"/>
                  <a:ea typeface="+mn-ea"/>
                </a:endParaRPr>
              </a:p>
            </p:txBody>
          </p:sp>
          <p:sp>
            <p:nvSpPr>
              <p:cNvPr id="43" name="Rectangle 8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57647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zh-CN" altLang="zh-CN" sz="28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ea"/>
                    <a:ea typeface="+mn-ea"/>
                  </a:rPr>
                  <a:t>《</a:t>
                </a:r>
                <a:r>
                  <a:rPr lang="zh-CN" altLang="en-US" sz="28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ea"/>
                    <a:ea typeface="+mn-ea"/>
                  </a:rPr>
                  <a:t>左传</a:t>
                </a:r>
                <a:r>
                  <a:rPr lang="zh-CN" altLang="zh-CN" sz="28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n-ea"/>
                    <a:ea typeface="+mn-ea"/>
                  </a:rPr>
                  <a:t>》</a:t>
                </a:r>
                <a:endParaRPr lang="en-US" altLang="zh-CN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>
              <a:off x="2178818" y="3730203"/>
              <a:ext cx="5943600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  <p:txBody>
            <a:bodyPr/>
            <a:lstStyle/>
            <a:p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3269420" y="3247830"/>
              <a:ext cx="46149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400" dirty="0" smtClean="0">
                  <a:latin typeface="+mn-ea"/>
                  <a:ea typeface="+mn-ea"/>
                </a:rPr>
                <a:t>    </a:t>
              </a:r>
              <a:r>
                <a:rPr lang="zh-CN" altLang="en-US" sz="2400" dirty="0" smtClean="0">
                  <a:latin typeface="+mn-ea"/>
                </a:rPr>
                <a:t>君子之言，信而有证</a:t>
              </a:r>
              <a:endParaRPr lang="en-US" altLang="zh-CN" sz="2400" spc="-300" dirty="0">
                <a:latin typeface="+mn-ea"/>
                <a:ea typeface="+mn-ea"/>
              </a:endParaRPr>
            </a:p>
          </p:txBody>
        </p:sp>
      </p:grpSp>
      <p:cxnSp>
        <p:nvCxnSpPr>
          <p:cNvPr id="44" name="AutoShape 16"/>
          <p:cNvCxnSpPr>
            <a:cxnSpLocks noChangeShapeType="1"/>
          </p:cNvCxnSpPr>
          <p:nvPr/>
        </p:nvCxnSpPr>
        <p:spPr bwMode="gray">
          <a:xfrm>
            <a:off x="2138345" y="1857364"/>
            <a:ext cx="4763" cy="715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057505" y="214290"/>
            <a:ext cx="29546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古代诚信故事</a:t>
            </a:r>
            <a:endParaRPr lang="en-US" altLang="zh-CN" sz="36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95536" y="1598547"/>
            <a:ext cx="8564962" cy="4134709"/>
            <a:chOff x="395536" y="1264225"/>
            <a:chExt cx="8564962" cy="4134709"/>
          </a:xfrm>
        </p:grpSpPr>
        <p:pic>
          <p:nvPicPr>
            <p:cNvPr id="46" name="Picture 2" descr="C:\Users\liyunbo\Desktop\共筑诚信中国\晏殊考试.jpg"/>
            <p:cNvPicPr>
              <a:picLocks noChangeAspect="1" noChangeArrowheads="1"/>
            </p:cNvPicPr>
            <p:nvPr/>
          </p:nvPicPr>
          <p:blipFill>
            <a:blip r:embed="rId4" cstate="print"/>
            <a:srcRect l="13123" r="19981"/>
            <a:stretch>
              <a:fillRect/>
            </a:stretch>
          </p:blipFill>
          <p:spPr bwMode="auto">
            <a:xfrm>
              <a:off x="395536" y="1988840"/>
              <a:ext cx="3672408" cy="3410094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4139952" y="1844824"/>
              <a:ext cx="4820546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pc="-150" dirty="0" smtClean="0">
                  <a:latin typeface="宋体" pitchFamily="2" charset="-122"/>
                </a:rPr>
                <a:t>    </a:t>
              </a:r>
              <a:r>
                <a:rPr lang="zh-CN" altLang="zh-CN" sz="2800" spc="-150" dirty="0" smtClean="0">
                  <a:latin typeface="宋体" pitchFamily="2" charset="-122"/>
                </a:rPr>
                <a:t>晏殊十四岁时，被地方官作为神童举荐给皇帝。皇帝要他与一千多名进士同时参加考试。晏殊发现试题是自己几天前刚练习过的，就如实向宋真宗报告，并请求改换其他题目。晏殊的诚实品质让宋真宗大为赞赏</a:t>
              </a:r>
              <a:r>
                <a:rPr lang="zh-CN" altLang="en-US" sz="2800" spc="-150" dirty="0" smtClean="0">
                  <a:latin typeface="宋体" pitchFamily="2" charset="-122"/>
                </a:rPr>
                <a:t>，后官至宰相。</a:t>
              </a:r>
              <a:endParaRPr lang="zh-CN" altLang="en-US" sz="2800" b="1" spc="-150" dirty="0">
                <a:latin typeface="宋体" pitchFamily="2" charset="-122"/>
              </a:endParaRPr>
            </a:p>
          </p:txBody>
        </p: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3203849" y="1264225"/>
              <a:ext cx="2880319" cy="559142"/>
              <a:chOff x="816" y="2304"/>
              <a:chExt cx="1440" cy="448"/>
            </a:xfrm>
          </p:grpSpPr>
          <p:sp>
            <p:nvSpPr>
              <p:cNvPr id="11" name="Freeform 22"/>
              <p:cNvSpPr>
                <a:spLocks/>
              </p:cNvSpPr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>
                  <a:gd name="T0" fmla="*/ 5740 w 1120"/>
                  <a:gd name="T1" fmla="*/ 6 h 252"/>
                  <a:gd name="T2" fmla="*/ 5715 w 1120"/>
                  <a:gd name="T3" fmla="*/ 6 h 252"/>
                  <a:gd name="T4" fmla="*/ 5632 w 1120"/>
                  <a:gd name="T5" fmla="*/ 6 h 252"/>
                  <a:gd name="T6" fmla="*/ 5505 w 1120"/>
                  <a:gd name="T7" fmla="*/ 6 h 252"/>
                  <a:gd name="T8" fmla="*/ 5322 w 1120"/>
                  <a:gd name="T9" fmla="*/ 6 h 252"/>
                  <a:gd name="T10" fmla="*/ 5086 w 1120"/>
                  <a:gd name="T11" fmla="*/ 6 h 252"/>
                  <a:gd name="T12" fmla="*/ 4811 w 1120"/>
                  <a:gd name="T13" fmla="*/ 6 h 252"/>
                  <a:gd name="T14" fmla="*/ 4489 w 1120"/>
                  <a:gd name="T15" fmla="*/ 6 h 252"/>
                  <a:gd name="T16" fmla="*/ 4126 w 1120"/>
                  <a:gd name="T17" fmla="*/ 5 h 252"/>
                  <a:gd name="T18" fmla="*/ 3743 w 1120"/>
                  <a:gd name="T19" fmla="*/ 5 h 252"/>
                  <a:gd name="T20" fmla="*/ 3311 w 1120"/>
                  <a:gd name="T21" fmla="*/ 5 h 252"/>
                  <a:gd name="T22" fmla="*/ 2843 w 1120"/>
                  <a:gd name="T23" fmla="*/ 5 h 252"/>
                  <a:gd name="T24" fmla="*/ 2385 w 1120"/>
                  <a:gd name="T25" fmla="*/ 5 h 252"/>
                  <a:gd name="T26" fmla="*/ 1964 w 1120"/>
                  <a:gd name="T27" fmla="*/ 5 h 252"/>
                  <a:gd name="T28" fmla="*/ 1577 w 1120"/>
                  <a:gd name="T29" fmla="*/ 5 h 252"/>
                  <a:gd name="T30" fmla="*/ 1220 w 1120"/>
                  <a:gd name="T31" fmla="*/ 6 h 252"/>
                  <a:gd name="T32" fmla="*/ 915 w 1120"/>
                  <a:gd name="T33" fmla="*/ 6 h 252"/>
                  <a:gd name="T34" fmla="*/ 646 w 1120"/>
                  <a:gd name="T35" fmla="*/ 6 h 252"/>
                  <a:gd name="T36" fmla="*/ 416 w 1120"/>
                  <a:gd name="T37" fmla="*/ 6 h 252"/>
                  <a:gd name="T38" fmla="*/ 237 w 1120"/>
                  <a:gd name="T39" fmla="*/ 6 h 252"/>
                  <a:gd name="T40" fmla="*/ 100 w 1120"/>
                  <a:gd name="T41" fmla="*/ 6 h 252"/>
                  <a:gd name="T42" fmla="*/ 29 w 1120"/>
                  <a:gd name="T43" fmla="*/ 6 h 252"/>
                  <a:gd name="T44" fmla="*/ 0 w 1120"/>
                  <a:gd name="T45" fmla="*/ 6 h 252"/>
                  <a:gd name="T46" fmla="*/ 0 w 1120"/>
                  <a:gd name="T47" fmla="*/ 2 h 252"/>
                  <a:gd name="T48" fmla="*/ 2867 w 1120"/>
                  <a:gd name="T49" fmla="*/ 0 h 252"/>
                  <a:gd name="T50" fmla="*/ 5740 w 1120"/>
                  <a:gd name="T51" fmla="*/ 2 h 252"/>
                  <a:gd name="T52" fmla="*/ 5740 w 1120"/>
                  <a:gd name="T53" fmla="*/ 6 h 252"/>
                  <a:gd name="T54" fmla="*/ 5740 w 1120"/>
                  <a:gd name="T55" fmla="*/ 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81961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2800" b="1" dirty="0" smtClean="0">
                    <a:solidFill>
                      <a:schemeClr val="bg1"/>
                    </a:solidFill>
                    <a:latin typeface="宋体" pitchFamily="2" charset="-122"/>
                  </a:rPr>
                  <a:t>晏殊诚信考试</a:t>
                </a:r>
                <a:endParaRPr lang="en-US" altLang="zh-CN" sz="2800" b="1" dirty="0">
                  <a:solidFill>
                    <a:schemeClr val="bg1"/>
                  </a:solidFill>
                  <a:latin typeface="宋体" pitchFamily="2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71472" y="1470718"/>
            <a:ext cx="7919864" cy="4458612"/>
            <a:chOff x="540568" y="3301906"/>
            <a:chExt cx="7919864" cy="4458612"/>
          </a:xfrm>
        </p:grpSpPr>
        <p:sp>
          <p:nvSpPr>
            <p:cNvPr id="5" name="矩形 4"/>
            <p:cNvSpPr/>
            <p:nvPr/>
          </p:nvSpPr>
          <p:spPr>
            <a:xfrm>
              <a:off x="3888432" y="4221088"/>
              <a:ext cx="4572000" cy="35394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sz="2800" dirty="0" smtClean="0">
                  <a:latin typeface="+mn-ea"/>
                  <a:ea typeface="+mn-ea"/>
                </a:rPr>
                <a:t>    秦朝末年，项羽有一个叫季布的部将，性情耿直，为人侠义好助。只要是他答应过的事情，无论有多大困难，都设法办到。人们用“得黄金百斤，不如得季布一诺”来赞扬他。这也是“一诺千金”的由来。</a:t>
              </a:r>
              <a:endParaRPr lang="zh-CN" altLang="en-US" sz="2800" dirty="0">
                <a:latin typeface="+mn-ea"/>
                <a:ea typeface="+mn-ea"/>
              </a:endParaRPr>
            </a:p>
          </p:txBody>
        </p:sp>
        <p:grpSp>
          <p:nvGrpSpPr>
            <p:cNvPr id="19" name="Group 21"/>
            <p:cNvGrpSpPr>
              <a:grpSpLocks/>
            </p:cNvGrpSpPr>
            <p:nvPr/>
          </p:nvGrpSpPr>
          <p:grpSpPr bwMode="auto">
            <a:xfrm>
              <a:off x="3203849" y="3301906"/>
              <a:ext cx="2880319" cy="559142"/>
              <a:chOff x="816" y="2304"/>
              <a:chExt cx="1440" cy="448"/>
            </a:xfrm>
          </p:grpSpPr>
          <p:sp>
            <p:nvSpPr>
              <p:cNvPr id="20" name="Freeform 22"/>
              <p:cNvSpPr>
                <a:spLocks/>
              </p:cNvSpPr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>
                  <a:gd name="T0" fmla="*/ 5740 w 1120"/>
                  <a:gd name="T1" fmla="*/ 6 h 252"/>
                  <a:gd name="T2" fmla="*/ 5715 w 1120"/>
                  <a:gd name="T3" fmla="*/ 6 h 252"/>
                  <a:gd name="T4" fmla="*/ 5632 w 1120"/>
                  <a:gd name="T5" fmla="*/ 6 h 252"/>
                  <a:gd name="T6" fmla="*/ 5505 w 1120"/>
                  <a:gd name="T7" fmla="*/ 6 h 252"/>
                  <a:gd name="T8" fmla="*/ 5322 w 1120"/>
                  <a:gd name="T9" fmla="*/ 6 h 252"/>
                  <a:gd name="T10" fmla="*/ 5086 w 1120"/>
                  <a:gd name="T11" fmla="*/ 6 h 252"/>
                  <a:gd name="T12" fmla="*/ 4811 w 1120"/>
                  <a:gd name="T13" fmla="*/ 6 h 252"/>
                  <a:gd name="T14" fmla="*/ 4489 w 1120"/>
                  <a:gd name="T15" fmla="*/ 6 h 252"/>
                  <a:gd name="T16" fmla="*/ 4126 w 1120"/>
                  <a:gd name="T17" fmla="*/ 5 h 252"/>
                  <a:gd name="T18" fmla="*/ 3743 w 1120"/>
                  <a:gd name="T19" fmla="*/ 5 h 252"/>
                  <a:gd name="T20" fmla="*/ 3311 w 1120"/>
                  <a:gd name="T21" fmla="*/ 5 h 252"/>
                  <a:gd name="T22" fmla="*/ 2843 w 1120"/>
                  <a:gd name="T23" fmla="*/ 5 h 252"/>
                  <a:gd name="T24" fmla="*/ 2385 w 1120"/>
                  <a:gd name="T25" fmla="*/ 5 h 252"/>
                  <a:gd name="T26" fmla="*/ 1964 w 1120"/>
                  <a:gd name="T27" fmla="*/ 5 h 252"/>
                  <a:gd name="T28" fmla="*/ 1577 w 1120"/>
                  <a:gd name="T29" fmla="*/ 5 h 252"/>
                  <a:gd name="T30" fmla="*/ 1220 w 1120"/>
                  <a:gd name="T31" fmla="*/ 6 h 252"/>
                  <a:gd name="T32" fmla="*/ 915 w 1120"/>
                  <a:gd name="T33" fmla="*/ 6 h 252"/>
                  <a:gd name="T34" fmla="*/ 646 w 1120"/>
                  <a:gd name="T35" fmla="*/ 6 h 252"/>
                  <a:gd name="T36" fmla="*/ 416 w 1120"/>
                  <a:gd name="T37" fmla="*/ 6 h 252"/>
                  <a:gd name="T38" fmla="*/ 237 w 1120"/>
                  <a:gd name="T39" fmla="*/ 6 h 252"/>
                  <a:gd name="T40" fmla="*/ 100 w 1120"/>
                  <a:gd name="T41" fmla="*/ 6 h 252"/>
                  <a:gd name="T42" fmla="*/ 29 w 1120"/>
                  <a:gd name="T43" fmla="*/ 6 h 252"/>
                  <a:gd name="T44" fmla="*/ 0 w 1120"/>
                  <a:gd name="T45" fmla="*/ 6 h 252"/>
                  <a:gd name="T46" fmla="*/ 0 w 1120"/>
                  <a:gd name="T47" fmla="*/ 2 h 252"/>
                  <a:gd name="T48" fmla="*/ 2867 w 1120"/>
                  <a:gd name="T49" fmla="*/ 0 h 252"/>
                  <a:gd name="T50" fmla="*/ 5740 w 1120"/>
                  <a:gd name="T51" fmla="*/ 2 h 252"/>
                  <a:gd name="T52" fmla="*/ 5740 w 1120"/>
                  <a:gd name="T53" fmla="*/ 6 h 252"/>
                  <a:gd name="T54" fmla="*/ 5740 w 1120"/>
                  <a:gd name="T55" fmla="*/ 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Rectangle 23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81961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2800" b="1" dirty="0" smtClean="0">
                    <a:solidFill>
                      <a:schemeClr val="bg1"/>
                    </a:solidFill>
                    <a:latin typeface="宋体" pitchFamily="2" charset="-122"/>
                  </a:rPr>
                  <a:t>季布一诺千金</a:t>
                </a:r>
                <a:endParaRPr lang="en-US" altLang="zh-CN" sz="2800" b="1" dirty="0">
                  <a:solidFill>
                    <a:schemeClr val="bg1"/>
                  </a:solidFill>
                  <a:latin typeface="宋体" pitchFamily="2" charset="-122"/>
                </a:endParaRPr>
              </a:p>
            </p:txBody>
          </p:sp>
        </p:grpSp>
        <p:pic>
          <p:nvPicPr>
            <p:cNvPr id="1029" name="Picture 5" descr="C:\Users\liyunbo\Desktop\20101011022607608.jpg"/>
            <p:cNvPicPr>
              <a:picLocks noChangeAspect="1" noChangeArrowheads="1"/>
            </p:cNvPicPr>
            <p:nvPr/>
          </p:nvPicPr>
          <p:blipFill>
            <a:blip r:embed="rId5" cstate="print"/>
            <a:srcRect l="11865" r="16754"/>
            <a:stretch>
              <a:fillRect/>
            </a:stretch>
          </p:blipFill>
          <p:spPr bwMode="auto">
            <a:xfrm>
              <a:off x="540568" y="4355316"/>
              <a:ext cx="3168352" cy="3314700"/>
            </a:xfrm>
            <a:prstGeom prst="rect">
              <a:avLst/>
            </a:prstGeom>
            <a:noFill/>
          </p:spPr>
        </p:pic>
      </p:grpSp>
      <p:grpSp>
        <p:nvGrpSpPr>
          <p:cNvPr id="31" name="组合 30"/>
          <p:cNvGrpSpPr/>
          <p:nvPr/>
        </p:nvGrpSpPr>
        <p:grpSpPr>
          <a:xfrm>
            <a:off x="428596" y="1000108"/>
            <a:ext cx="8496944" cy="5599702"/>
            <a:chOff x="611560" y="2149778"/>
            <a:chExt cx="8496944" cy="5599702"/>
          </a:xfrm>
        </p:grpSpPr>
        <p:pic>
          <p:nvPicPr>
            <p:cNvPr id="1026" name="Picture 2" descr="C:\Users\liyunbo\Desktop\共筑诚信中国\诚信课件\d07.jpg"/>
            <p:cNvPicPr>
              <a:picLocks noChangeAspect="1" noChangeArrowheads="1"/>
            </p:cNvPicPr>
            <p:nvPr/>
          </p:nvPicPr>
          <p:blipFill>
            <a:blip r:embed="rId6" cstate="print"/>
            <a:srcRect l="12344"/>
            <a:stretch>
              <a:fillRect/>
            </a:stretch>
          </p:blipFill>
          <p:spPr bwMode="auto">
            <a:xfrm>
              <a:off x="704603" y="3022222"/>
              <a:ext cx="3579365" cy="2839368"/>
            </a:xfrm>
            <a:prstGeom prst="rect">
              <a:avLst/>
            </a:prstGeom>
            <a:noFill/>
          </p:spPr>
        </p:pic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3203848" y="2149778"/>
              <a:ext cx="2880319" cy="559142"/>
              <a:chOff x="816" y="2304"/>
              <a:chExt cx="1440" cy="448"/>
            </a:xfrm>
          </p:grpSpPr>
          <p:sp>
            <p:nvSpPr>
              <p:cNvPr id="14" name="Freeform 22"/>
              <p:cNvSpPr>
                <a:spLocks/>
              </p:cNvSpPr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>
                  <a:gd name="T0" fmla="*/ 5740 w 1120"/>
                  <a:gd name="T1" fmla="*/ 6 h 252"/>
                  <a:gd name="T2" fmla="*/ 5715 w 1120"/>
                  <a:gd name="T3" fmla="*/ 6 h 252"/>
                  <a:gd name="T4" fmla="*/ 5632 w 1120"/>
                  <a:gd name="T5" fmla="*/ 6 h 252"/>
                  <a:gd name="T6" fmla="*/ 5505 w 1120"/>
                  <a:gd name="T7" fmla="*/ 6 h 252"/>
                  <a:gd name="T8" fmla="*/ 5322 w 1120"/>
                  <a:gd name="T9" fmla="*/ 6 h 252"/>
                  <a:gd name="T10" fmla="*/ 5086 w 1120"/>
                  <a:gd name="T11" fmla="*/ 6 h 252"/>
                  <a:gd name="T12" fmla="*/ 4811 w 1120"/>
                  <a:gd name="T13" fmla="*/ 6 h 252"/>
                  <a:gd name="T14" fmla="*/ 4489 w 1120"/>
                  <a:gd name="T15" fmla="*/ 6 h 252"/>
                  <a:gd name="T16" fmla="*/ 4126 w 1120"/>
                  <a:gd name="T17" fmla="*/ 5 h 252"/>
                  <a:gd name="T18" fmla="*/ 3743 w 1120"/>
                  <a:gd name="T19" fmla="*/ 5 h 252"/>
                  <a:gd name="T20" fmla="*/ 3311 w 1120"/>
                  <a:gd name="T21" fmla="*/ 5 h 252"/>
                  <a:gd name="T22" fmla="*/ 2843 w 1120"/>
                  <a:gd name="T23" fmla="*/ 5 h 252"/>
                  <a:gd name="T24" fmla="*/ 2385 w 1120"/>
                  <a:gd name="T25" fmla="*/ 5 h 252"/>
                  <a:gd name="T26" fmla="*/ 1964 w 1120"/>
                  <a:gd name="T27" fmla="*/ 5 h 252"/>
                  <a:gd name="T28" fmla="*/ 1577 w 1120"/>
                  <a:gd name="T29" fmla="*/ 5 h 252"/>
                  <a:gd name="T30" fmla="*/ 1220 w 1120"/>
                  <a:gd name="T31" fmla="*/ 6 h 252"/>
                  <a:gd name="T32" fmla="*/ 915 w 1120"/>
                  <a:gd name="T33" fmla="*/ 6 h 252"/>
                  <a:gd name="T34" fmla="*/ 646 w 1120"/>
                  <a:gd name="T35" fmla="*/ 6 h 252"/>
                  <a:gd name="T36" fmla="*/ 416 w 1120"/>
                  <a:gd name="T37" fmla="*/ 6 h 252"/>
                  <a:gd name="T38" fmla="*/ 237 w 1120"/>
                  <a:gd name="T39" fmla="*/ 6 h 252"/>
                  <a:gd name="T40" fmla="*/ 100 w 1120"/>
                  <a:gd name="T41" fmla="*/ 6 h 252"/>
                  <a:gd name="T42" fmla="*/ 29 w 1120"/>
                  <a:gd name="T43" fmla="*/ 6 h 252"/>
                  <a:gd name="T44" fmla="*/ 0 w 1120"/>
                  <a:gd name="T45" fmla="*/ 6 h 252"/>
                  <a:gd name="T46" fmla="*/ 0 w 1120"/>
                  <a:gd name="T47" fmla="*/ 2 h 252"/>
                  <a:gd name="T48" fmla="*/ 2867 w 1120"/>
                  <a:gd name="T49" fmla="*/ 0 h 252"/>
                  <a:gd name="T50" fmla="*/ 5740 w 1120"/>
                  <a:gd name="T51" fmla="*/ 2 h 252"/>
                  <a:gd name="T52" fmla="*/ 5740 w 1120"/>
                  <a:gd name="T53" fmla="*/ 6 h 252"/>
                  <a:gd name="T54" fmla="*/ 5740 w 1120"/>
                  <a:gd name="T55" fmla="*/ 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Rectangle 23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81961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2800" b="1" dirty="0" smtClean="0">
                    <a:solidFill>
                      <a:schemeClr val="bg1"/>
                    </a:solidFill>
                    <a:latin typeface="宋体" pitchFamily="2" charset="-122"/>
                  </a:rPr>
                  <a:t>商鞅徙木立信</a:t>
                </a:r>
                <a:endParaRPr lang="en-US" altLang="zh-CN" sz="2800" b="1" dirty="0">
                  <a:solidFill>
                    <a:schemeClr val="bg1"/>
                  </a:solidFill>
                  <a:latin typeface="宋体" pitchFamily="2" charset="-122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4283968" y="2909262"/>
              <a:ext cx="4716016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>
                  <a:latin typeface="+mn-ea"/>
                  <a:ea typeface="+mn-ea"/>
                </a:rPr>
                <a:t>    秦国商鞅为了树立威信，推进变法，在都城南门外立一根木头，并当众许下诺言：谁能把这根木头搬到北门，赏</a:t>
              </a:r>
              <a:r>
                <a:rPr lang="en-US" altLang="zh-CN" sz="2800" dirty="0" smtClean="0">
                  <a:latin typeface="+mn-ea"/>
                  <a:ea typeface="+mn-ea"/>
                </a:rPr>
                <a:t>10</a:t>
              </a:r>
              <a:r>
                <a:rPr lang="zh-CN" altLang="en-US" sz="2800" dirty="0" smtClean="0">
                  <a:latin typeface="+mn-ea"/>
                  <a:ea typeface="+mn-ea"/>
                </a:rPr>
                <a:t>金。围观的人不相信如此轻而易举的事能得到如此高的赏赐，没人肯出手一试。</a:t>
              </a:r>
              <a:endParaRPr lang="zh-CN" altLang="en-US" sz="2800" dirty="0">
                <a:latin typeface="+mn-ea"/>
                <a:ea typeface="+mn-e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1560" y="5933598"/>
              <a:ext cx="849694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latin typeface="+mn-ea"/>
                  <a:ea typeface="+mn-ea"/>
                </a:rPr>
                <a:t>于是，商鞅将赏金提高到</a:t>
              </a:r>
              <a:r>
                <a:rPr lang="en-US" altLang="zh-CN" sz="2800" dirty="0" smtClean="0">
                  <a:latin typeface="+mn-ea"/>
                  <a:ea typeface="+mn-ea"/>
                </a:rPr>
                <a:t>50</a:t>
              </a:r>
              <a:r>
                <a:rPr lang="zh-CN" altLang="en-US" sz="2800" dirty="0" smtClean="0">
                  <a:latin typeface="+mn-ea"/>
                  <a:ea typeface="+mn-ea"/>
                </a:rPr>
                <a:t>金，终于有人站起将木头扛到了北门。商鞅立即赏了他</a:t>
              </a:r>
              <a:r>
                <a:rPr lang="en-US" altLang="zh-CN" sz="2800" dirty="0" smtClean="0">
                  <a:latin typeface="+mn-ea"/>
                  <a:ea typeface="+mn-ea"/>
                </a:rPr>
                <a:t>50</a:t>
              </a:r>
              <a:r>
                <a:rPr lang="zh-CN" altLang="en-US" sz="2800" dirty="0" smtClean="0">
                  <a:latin typeface="+mn-ea"/>
                  <a:ea typeface="+mn-ea"/>
                </a:rPr>
                <a:t>金。商鞅这一举动，在百姓心中树立起了威信，接下来的变法就很快在秦国推广开了。</a:t>
              </a:r>
              <a:endParaRPr lang="zh-CN" altLang="en-US" sz="2800" dirty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027889" y="406405"/>
            <a:ext cx="29546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当代诚信模范</a:t>
            </a:r>
            <a:endParaRPr lang="en-US" altLang="zh-CN" sz="36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85786" y="798232"/>
            <a:ext cx="7590668" cy="5511088"/>
            <a:chOff x="1535261" y="1342637"/>
            <a:chExt cx="6061075" cy="440055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2414736" y="2526506"/>
              <a:ext cx="4368800" cy="28257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 dirty="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invGray">
            <a:xfrm>
              <a:off x="6443811" y="1342637"/>
              <a:ext cx="1152525" cy="4400550"/>
            </a:xfrm>
            <a:custGeom>
              <a:avLst/>
              <a:gdLst>
                <a:gd name="T0" fmla="*/ 2147483647 w 726"/>
                <a:gd name="T1" fmla="*/ 2147483647 h 2772"/>
                <a:gd name="T2" fmla="*/ 2147483647 w 726"/>
                <a:gd name="T3" fmla="*/ 2147483647 h 2772"/>
                <a:gd name="T4" fmla="*/ 2147483647 w 726"/>
                <a:gd name="T5" fmla="*/ 2147483647 h 2772"/>
                <a:gd name="T6" fmla="*/ 2147483647 w 726"/>
                <a:gd name="T7" fmla="*/ 2147483647 h 2772"/>
                <a:gd name="T8" fmla="*/ 2147483647 w 726"/>
                <a:gd name="T9" fmla="*/ 2147483647 h 2772"/>
                <a:gd name="T10" fmla="*/ 2147483647 w 726"/>
                <a:gd name="T11" fmla="*/ 2147483647 h 2772"/>
                <a:gd name="T12" fmla="*/ 2147483647 w 726"/>
                <a:gd name="T13" fmla="*/ 2147483647 h 2772"/>
                <a:gd name="T14" fmla="*/ 2147483647 w 726"/>
                <a:gd name="T15" fmla="*/ 2147483647 h 2772"/>
                <a:gd name="T16" fmla="*/ 2147483647 w 726"/>
                <a:gd name="T17" fmla="*/ 2147483647 h 2772"/>
                <a:gd name="T18" fmla="*/ 2147483647 w 726"/>
                <a:gd name="T19" fmla="*/ 2147483647 h 2772"/>
                <a:gd name="T20" fmla="*/ 2147483647 w 726"/>
                <a:gd name="T21" fmla="*/ 2147483647 h 2772"/>
                <a:gd name="T22" fmla="*/ 2147483647 w 726"/>
                <a:gd name="T23" fmla="*/ 2147483647 h 2772"/>
                <a:gd name="T24" fmla="*/ 2147483647 w 726"/>
                <a:gd name="T25" fmla="*/ 2147483647 h 2772"/>
                <a:gd name="T26" fmla="*/ 2147483647 w 726"/>
                <a:gd name="T27" fmla="*/ 2147483647 h 2772"/>
                <a:gd name="T28" fmla="*/ 2147483647 w 726"/>
                <a:gd name="T29" fmla="*/ 2147483647 h 2772"/>
                <a:gd name="T30" fmla="*/ 0 w 726"/>
                <a:gd name="T31" fmla="*/ 2147483647 h 2772"/>
                <a:gd name="T32" fmla="*/ 2147483647 w 726"/>
                <a:gd name="T33" fmla="*/ 2147483647 h 2772"/>
                <a:gd name="T34" fmla="*/ 2147483647 w 726"/>
                <a:gd name="T35" fmla="*/ 2147483647 h 2772"/>
                <a:gd name="T36" fmla="*/ 2147483647 w 726"/>
                <a:gd name="T37" fmla="*/ 2147483647 h 2772"/>
                <a:gd name="T38" fmla="*/ 2147483647 w 726"/>
                <a:gd name="T39" fmla="*/ 2147483647 h 2772"/>
                <a:gd name="T40" fmla="*/ 2147483647 w 726"/>
                <a:gd name="T41" fmla="*/ 2147483647 h 2772"/>
                <a:gd name="T42" fmla="*/ 2147483647 w 726"/>
                <a:gd name="T43" fmla="*/ 2147483647 h 2772"/>
                <a:gd name="T44" fmla="*/ 2147483647 w 726"/>
                <a:gd name="T45" fmla="*/ 2147483647 h 2772"/>
                <a:gd name="T46" fmla="*/ 2147483647 w 726"/>
                <a:gd name="T47" fmla="*/ 2147483647 h 2772"/>
                <a:gd name="T48" fmla="*/ 2147483647 w 726"/>
                <a:gd name="T49" fmla="*/ 2147483647 h 2772"/>
                <a:gd name="T50" fmla="*/ 2147483647 w 726"/>
                <a:gd name="T51" fmla="*/ 2147483647 h 2772"/>
                <a:gd name="T52" fmla="*/ 2147483647 w 726"/>
                <a:gd name="T53" fmla="*/ 2147483647 h 2772"/>
                <a:gd name="T54" fmla="*/ 2147483647 w 726"/>
                <a:gd name="T55" fmla="*/ 2147483647 h 2772"/>
                <a:gd name="T56" fmla="*/ 2147483647 w 726"/>
                <a:gd name="T57" fmla="*/ 2147483647 h 2772"/>
                <a:gd name="T58" fmla="*/ 2147483647 w 726"/>
                <a:gd name="T59" fmla="*/ 2147483647 h 2772"/>
                <a:gd name="T60" fmla="*/ 2147483647 w 726"/>
                <a:gd name="T61" fmla="*/ 2147483647 h 2772"/>
                <a:gd name="T62" fmla="*/ 2147483647 w 726"/>
                <a:gd name="T63" fmla="*/ 2147483647 h 2772"/>
                <a:gd name="T64" fmla="*/ 2147483647 w 726"/>
                <a:gd name="T65" fmla="*/ 2147483647 h 2772"/>
                <a:gd name="T66" fmla="*/ 2147483647 w 726"/>
                <a:gd name="T67" fmla="*/ 2147483647 h 2772"/>
                <a:gd name="T68" fmla="*/ 2147483647 w 726"/>
                <a:gd name="T69" fmla="*/ 2147483647 h 2772"/>
                <a:gd name="T70" fmla="*/ 2147483647 w 726"/>
                <a:gd name="T71" fmla="*/ 2147483647 h 2772"/>
                <a:gd name="T72" fmla="*/ 2147483647 w 726"/>
                <a:gd name="T73" fmla="*/ 2147483647 h 2772"/>
                <a:gd name="T74" fmla="*/ 2147483647 w 726"/>
                <a:gd name="T75" fmla="*/ 2147483647 h 2772"/>
                <a:gd name="T76" fmla="*/ 2147483647 w 726"/>
                <a:gd name="T77" fmla="*/ 2147483647 h 2772"/>
                <a:gd name="T78" fmla="*/ 2147483647 w 726"/>
                <a:gd name="T79" fmla="*/ 2147483647 h 2772"/>
                <a:gd name="T80" fmla="*/ 2147483647 w 726"/>
                <a:gd name="T81" fmla="*/ 2147483647 h 2772"/>
                <a:gd name="T82" fmla="*/ 2147483647 w 726"/>
                <a:gd name="T83" fmla="*/ 2147483647 h 2772"/>
                <a:gd name="T84" fmla="*/ 2147483647 w 726"/>
                <a:gd name="T85" fmla="*/ 2147483647 h 2772"/>
                <a:gd name="T86" fmla="*/ 2147483647 w 726"/>
                <a:gd name="T87" fmla="*/ 2147483647 h 2772"/>
                <a:gd name="T88" fmla="*/ 2147483647 w 726"/>
                <a:gd name="T89" fmla="*/ 2147483647 h 2772"/>
                <a:gd name="T90" fmla="*/ 2147483647 w 726"/>
                <a:gd name="T91" fmla="*/ 2147483647 h 2772"/>
                <a:gd name="T92" fmla="*/ 2147483647 w 726"/>
                <a:gd name="T93" fmla="*/ 2147483647 h 2772"/>
                <a:gd name="T94" fmla="*/ 2147483647 w 726"/>
                <a:gd name="T95" fmla="*/ 2147483647 h 2772"/>
                <a:gd name="T96" fmla="*/ 2147483647 w 726"/>
                <a:gd name="T97" fmla="*/ 2147483647 h 2772"/>
                <a:gd name="T98" fmla="*/ 2147483647 w 726"/>
                <a:gd name="T99" fmla="*/ 2147483647 h 27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6"/>
                <a:gd name="T151" fmla="*/ 0 h 2772"/>
                <a:gd name="T152" fmla="*/ 726 w 726"/>
                <a:gd name="T153" fmla="*/ 2772 h 277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6" h="2772">
                  <a:moveTo>
                    <a:pt x="410" y="44"/>
                  </a:moveTo>
                  <a:cubicBezTo>
                    <a:pt x="393" y="37"/>
                    <a:pt x="342" y="5"/>
                    <a:pt x="324" y="2"/>
                  </a:cubicBezTo>
                  <a:cubicBezTo>
                    <a:pt x="307" y="0"/>
                    <a:pt x="343" y="24"/>
                    <a:pt x="339" y="24"/>
                  </a:cubicBezTo>
                  <a:cubicBezTo>
                    <a:pt x="335" y="24"/>
                    <a:pt x="303" y="1"/>
                    <a:pt x="298" y="2"/>
                  </a:cubicBezTo>
                  <a:cubicBezTo>
                    <a:pt x="328" y="21"/>
                    <a:pt x="310" y="27"/>
                    <a:pt x="310" y="29"/>
                  </a:cubicBezTo>
                  <a:cubicBezTo>
                    <a:pt x="309" y="32"/>
                    <a:pt x="278" y="2"/>
                    <a:pt x="291" y="18"/>
                  </a:cubicBezTo>
                  <a:cubicBezTo>
                    <a:pt x="304" y="33"/>
                    <a:pt x="299" y="24"/>
                    <a:pt x="291" y="32"/>
                  </a:cubicBezTo>
                  <a:cubicBezTo>
                    <a:pt x="283" y="42"/>
                    <a:pt x="252" y="71"/>
                    <a:pt x="244" y="74"/>
                  </a:cubicBezTo>
                  <a:cubicBezTo>
                    <a:pt x="236" y="76"/>
                    <a:pt x="246" y="44"/>
                    <a:pt x="242" y="46"/>
                  </a:cubicBezTo>
                  <a:cubicBezTo>
                    <a:pt x="239" y="44"/>
                    <a:pt x="230" y="83"/>
                    <a:pt x="226" y="87"/>
                  </a:cubicBezTo>
                  <a:cubicBezTo>
                    <a:pt x="221" y="90"/>
                    <a:pt x="221" y="74"/>
                    <a:pt x="219" y="59"/>
                  </a:cubicBezTo>
                  <a:cubicBezTo>
                    <a:pt x="216" y="44"/>
                    <a:pt x="215" y="97"/>
                    <a:pt x="208" y="117"/>
                  </a:cubicBezTo>
                  <a:cubicBezTo>
                    <a:pt x="201" y="130"/>
                    <a:pt x="177" y="127"/>
                    <a:pt x="175" y="131"/>
                  </a:cubicBezTo>
                  <a:cubicBezTo>
                    <a:pt x="172" y="134"/>
                    <a:pt x="195" y="133"/>
                    <a:pt x="194" y="137"/>
                  </a:cubicBezTo>
                  <a:cubicBezTo>
                    <a:pt x="194" y="140"/>
                    <a:pt x="170" y="147"/>
                    <a:pt x="169" y="149"/>
                  </a:cubicBezTo>
                  <a:cubicBezTo>
                    <a:pt x="168" y="150"/>
                    <a:pt x="188" y="143"/>
                    <a:pt x="189" y="149"/>
                  </a:cubicBezTo>
                  <a:cubicBezTo>
                    <a:pt x="190" y="155"/>
                    <a:pt x="178" y="165"/>
                    <a:pt x="176" y="182"/>
                  </a:cubicBezTo>
                  <a:lnTo>
                    <a:pt x="178" y="246"/>
                  </a:lnTo>
                  <a:lnTo>
                    <a:pt x="163" y="250"/>
                  </a:lnTo>
                  <a:lnTo>
                    <a:pt x="178" y="259"/>
                  </a:lnTo>
                  <a:lnTo>
                    <a:pt x="187" y="268"/>
                  </a:lnTo>
                  <a:lnTo>
                    <a:pt x="164" y="276"/>
                  </a:lnTo>
                  <a:lnTo>
                    <a:pt x="188" y="276"/>
                  </a:lnTo>
                  <a:lnTo>
                    <a:pt x="197" y="300"/>
                  </a:lnTo>
                  <a:lnTo>
                    <a:pt x="203" y="314"/>
                  </a:lnTo>
                  <a:lnTo>
                    <a:pt x="215" y="332"/>
                  </a:lnTo>
                  <a:cubicBezTo>
                    <a:pt x="215" y="334"/>
                    <a:pt x="206" y="325"/>
                    <a:pt x="201" y="325"/>
                  </a:cubicBezTo>
                  <a:cubicBezTo>
                    <a:pt x="196" y="325"/>
                    <a:pt x="185" y="325"/>
                    <a:pt x="184" y="332"/>
                  </a:cubicBezTo>
                  <a:cubicBezTo>
                    <a:pt x="181" y="340"/>
                    <a:pt x="189" y="350"/>
                    <a:pt x="196" y="369"/>
                  </a:cubicBezTo>
                  <a:cubicBezTo>
                    <a:pt x="204" y="388"/>
                    <a:pt x="216" y="429"/>
                    <a:pt x="226" y="442"/>
                  </a:cubicBezTo>
                  <a:cubicBezTo>
                    <a:pt x="234" y="457"/>
                    <a:pt x="242" y="436"/>
                    <a:pt x="252" y="445"/>
                  </a:cubicBezTo>
                  <a:lnTo>
                    <a:pt x="286" y="490"/>
                  </a:lnTo>
                  <a:lnTo>
                    <a:pt x="320" y="512"/>
                  </a:lnTo>
                  <a:lnTo>
                    <a:pt x="329" y="570"/>
                  </a:lnTo>
                  <a:lnTo>
                    <a:pt x="288" y="587"/>
                  </a:lnTo>
                  <a:lnTo>
                    <a:pt x="216" y="624"/>
                  </a:lnTo>
                  <a:lnTo>
                    <a:pt x="175" y="643"/>
                  </a:lnTo>
                  <a:lnTo>
                    <a:pt x="152" y="673"/>
                  </a:lnTo>
                  <a:lnTo>
                    <a:pt x="143" y="698"/>
                  </a:lnTo>
                  <a:lnTo>
                    <a:pt x="126" y="694"/>
                  </a:lnTo>
                  <a:lnTo>
                    <a:pt x="108" y="696"/>
                  </a:lnTo>
                  <a:lnTo>
                    <a:pt x="89" y="687"/>
                  </a:lnTo>
                  <a:lnTo>
                    <a:pt x="76" y="696"/>
                  </a:lnTo>
                  <a:lnTo>
                    <a:pt x="59" y="694"/>
                  </a:lnTo>
                  <a:lnTo>
                    <a:pt x="45" y="704"/>
                  </a:lnTo>
                  <a:lnTo>
                    <a:pt x="27" y="708"/>
                  </a:lnTo>
                  <a:lnTo>
                    <a:pt x="11" y="721"/>
                  </a:lnTo>
                  <a:lnTo>
                    <a:pt x="0" y="747"/>
                  </a:lnTo>
                  <a:lnTo>
                    <a:pt x="24" y="746"/>
                  </a:lnTo>
                  <a:cubicBezTo>
                    <a:pt x="32" y="747"/>
                    <a:pt x="47" y="748"/>
                    <a:pt x="51" y="754"/>
                  </a:cubicBezTo>
                  <a:cubicBezTo>
                    <a:pt x="55" y="761"/>
                    <a:pt x="49" y="775"/>
                    <a:pt x="51" y="781"/>
                  </a:cubicBezTo>
                  <a:cubicBezTo>
                    <a:pt x="52" y="788"/>
                    <a:pt x="59" y="795"/>
                    <a:pt x="62" y="793"/>
                  </a:cubicBezTo>
                  <a:cubicBezTo>
                    <a:pt x="65" y="791"/>
                    <a:pt x="67" y="763"/>
                    <a:pt x="70" y="767"/>
                  </a:cubicBezTo>
                  <a:cubicBezTo>
                    <a:pt x="72" y="767"/>
                    <a:pt x="75" y="782"/>
                    <a:pt x="77" y="791"/>
                  </a:cubicBezTo>
                  <a:cubicBezTo>
                    <a:pt x="78" y="800"/>
                    <a:pt x="73" y="819"/>
                    <a:pt x="81" y="819"/>
                  </a:cubicBezTo>
                  <a:cubicBezTo>
                    <a:pt x="89" y="819"/>
                    <a:pt x="91" y="809"/>
                    <a:pt x="95" y="801"/>
                  </a:cubicBezTo>
                  <a:cubicBezTo>
                    <a:pt x="97" y="793"/>
                    <a:pt x="95" y="771"/>
                    <a:pt x="99" y="769"/>
                  </a:cubicBezTo>
                  <a:cubicBezTo>
                    <a:pt x="102" y="766"/>
                    <a:pt x="108" y="780"/>
                    <a:pt x="112" y="788"/>
                  </a:cubicBezTo>
                  <a:cubicBezTo>
                    <a:pt x="115" y="797"/>
                    <a:pt x="103" y="819"/>
                    <a:pt x="118" y="817"/>
                  </a:cubicBezTo>
                  <a:cubicBezTo>
                    <a:pt x="133" y="816"/>
                    <a:pt x="122" y="771"/>
                    <a:pt x="128" y="769"/>
                  </a:cubicBezTo>
                  <a:cubicBezTo>
                    <a:pt x="132" y="763"/>
                    <a:pt x="140" y="775"/>
                    <a:pt x="145" y="781"/>
                  </a:cubicBezTo>
                  <a:cubicBezTo>
                    <a:pt x="150" y="788"/>
                    <a:pt x="153" y="813"/>
                    <a:pt x="156" y="807"/>
                  </a:cubicBezTo>
                  <a:cubicBezTo>
                    <a:pt x="172" y="805"/>
                    <a:pt x="152" y="756"/>
                    <a:pt x="159" y="747"/>
                  </a:cubicBezTo>
                  <a:lnTo>
                    <a:pt x="220" y="747"/>
                  </a:lnTo>
                  <a:lnTo>
                    <a:pt x="219" y="1274"/>
                  </a:lnTo>
                  <a:lnTo>
                    <a:pt x="156" y="1317"/>
                  </a:lnTo>
                  <a:lnTo>
                    <a:pt x="120" y="1361"/>
                  </a:lnTo>
                  <a:cubicBezTo>
                    <a:pt x="110" y="1377"/>
                    <a:pt x="90" y="1407"/>
                    <a:pt x="94" y="1409"/>
                  </a:cubicBezTo>
                  <a:cubicBezTo>
                    <a:pt x="94" y="1424"/>
                    <a:pt x="144" y="1367"/>
                    <a:pt x="145" y="1371"/>
                  </a:cubicBezTo>
                  <a:lnTo>
                    <a:pt x="118" y="1404"/>
                  </a:lnTo>
                  <a:lnTo>
                    <a:pt x="105" y="1430"/>
                  </a:lnTo>
                  <a:cubicBezTo>
                    <a:pt x="102" y="1439"/>
                    <a:pt x="100" y="1452"/>
                    <a:pt x="103" y="1453"/>
                  </a:cubicBezTo>
                  <a:cubicBezTo>
                    <a:pt x="114" y="1458"/>
                    <a:pt x="120" y="1445"/>
                    <a:pt x="126" y="1438"/>
                  </a:cubicBezTo>
                  <a:lnTo>
                    <a:pt x="138" y="1415"/>
                  </a:lnTo>
                  <a:lnTo>
                    <a:pt x="169" y="1390"/>
                  </a:lnTo>
                  <a:cubicBezTo>
                    <a:pt x="170" y="1392"/>
                    <a:pt x="147" y="1421"/>
                    <a:pt x="140" y="1434"/>
                  </a:cubicBezTo>
                  <a:cubicBezTo>
                    <a:pt x="134" y="1447"/>
                    <a:pt x="128" y="1464"/>
                    <a:pt x="130" y="1470"/>
                  </a:cubicBezTo>
                  <a:cubicBezTo>
                    <a:pt x="131" y="1476"/>
                    <a:pt x="140" y="1473"/>
                    <a:pt x="150" y="1467"/>
                  </a:cubicBezTo>
                  <a:cubicBezTo>
                    <a:pt x="156" y="1463"/>
                    <a:pt x="158" y="1452"/>
                    <a:pt x="165" y="1444"/>
                  </a:cubicBezTo>
                  <a:cubicBezTo>
                    <a:pt x="172" y="1436"/>
                    <a:pt x="190" y="1417"/>
                    <a:pt x="190" y="1421"/>
                  </a:cubicBezTo>
                  <a:cubicBezTo>
                    <a:pt x="190" y="1425"/>
                    <a:pt x="165" y="1463"/>
                    <a:pt x="166" y="1468"/>
                  </a:cubicBezTo>
                  <a:cubicBezTo>
                    <a:pt x="178" y="1479"/>
                    <a:pt x="186" y="1463"/>
                    <a:pt x="196" y="1452"/>
                  </a:cubicBezTo>
                  <a:cubicBezTo>
                    <a:pt x="211" y="1440"/>
                    <a:pt x="219" y="1416"/>
                    <a:pt x="219" y="1446"/>
                  </a:cubicBezTo>
                  <a:cubicBezTo>
                    <a:pt x="219" y="1949"/>
                    <a:pt x="220" y="2499"/>
                    <a:pt x="220" y="2499"/>
                  </a:cubicBezTo>
                  <a:cubicBezTo>
                    <a:pt x="237" y="2508"/>
                    <a:pt x="219" y="2499"/>
                    <a:pt x="228" y="2506"/>
                  </a:cubicBezTo>
                  <a:lnTo>
                    <a:pt x="248" y="2541"/>
                  </a:lnTo>
                  <a:lnTo>
                    <a:pt x="204" y="2594"/>
                  </a:lnTo>
                  <a:lnTo>
                    <a:pt x="153" y="2639"/>
                  </a:lnTo>
                  <a:lnTo>
                    <a:pt x="103" y="2677"/>
                  </a:lnTo>
                  <a:cubicBezTo>
                    <a:pt x="89" y="2690"/>
                    <a:pt x="52" y="2708"/>
                    <a:pt x="65" y="2718"/>
                  </a:cubicBezTo>
                  <a:cubicBezTo>
                    <a:pt x="65" y="2735"/>
                    <a:pt x="164" y="2735"/>
                    <a:pt x="186" y="2730"/>
                  </a:cubicBezTo>
                  <a:lnTo>
                    <a:pt x="204" y="2716"/>
                  </a:lnTo>
                  <a:lnTo>
                    <a:pt x="191" y="2726"/>
                  </a:lnTo>
                  <a:cubicBezTo>
                    <a:pt x="186" y="2733"/>
                    <a:pt x="147" y="2738"/>
                    <a:pt x="168" y="2755"/>
                  </a:cubicBezTo>
                  <a:cubicBezTo>
                    <a:pt x="190" y="2772"/>
                    <a:pt x="261" y="2762"/>
                    <a:pt x="304" y="2758"/>
                  </a:cubicBezTo>
                  <a:lnTo>
                    <a:pt x="457" y="2746"/>
                  </a:lnTo>
                  <a:cubicBezTo>
                    <a:pt x="492" y="2741"/>
                    <a:pt x="510" y="2748"/>
                    <a:pt x="520" y="2730"/>
                  </a:cubicBezTo>
                  <a:cubicBezTo>
                    <a:pt x="531" y="2715"/>
                    <a:pt x="526" y="2667"/>
                    <a:pt x="520" y="2638"/>
                  </a:cubicBezTo>
                  <a:lnTo>
                    <a:pt x="484" y="2574"/>
                  </a:lnTo>
                  <a:lnTo>
                    <a:pt x="480" y="2523"/>
                  </a:lnTo>
                  <a:lnTo>
                    <a:pt x="506" y="2522"/>
                  </a:lnTo>
                  <a:lnTo>
                    <a:pt x="522" y="2496"/>
                  </a:lnTo>
                  <a:lnTo>
                    <a:pt x="516" y="2461"/>
                  </a:lnTo>
                  <a:lnTo>
                    <a:pt x="525" y="2427"/>
                  </a:lnTo>
                  <a:lnTo>
                    <a:pt x="523" y="2399"/>
                  </a:lnTo>
                  <a:lnTo>
                    <a:pt x="550" y="2183"/>
                  </a:lnTo>
                  <a:lnTo>
                    <a:pt x="570" y="1913"/>
                  </a:lnTo>
                  <a:lnTo>
                    <a:pt x="586" y="1749"/>
                  </a:lnTo>
                  <a:lnTo>
                    <a:pt x="579" y="1602"/>
                  </a:lnTo>
                  <a:lnTo>
                    <a:pt x="593" y="1597"/>
                  </a:lnTo>
                  <a:lnTo>
                    <a:pt x="629" y="1377"/>
                  </a:lnTo>
                  <a:cubicBezTo>
                    <a:pt x="639" y="1319"/>
                    <a:pt x="649" y="1289"/>
                    <a:pt x="654" y="1247"/>
                  </a:cubicBezTo>
                  <a:cubicBezTo>
                    <a:pt x="659" y="1206"/>
                    <a:pt x="656" y="1155"/>
                    <a:pt x="661" y="1128"/>
                  </a:cubicBezTo>
                  <a:cubicBezTo>
                    <a:pt x="665" y="1102"/>
                    <a:pt x="671" y="1110"/>
                    <a:pt x="676" y="1087"/>
                  </a:cubicBezTo>
                  <a:cubicBezTo>
                    <a:pt x="681" y="1064"/>
                    <a:pt x="681" y="1015"/>
                    <a:pt x="689" y="993"/>
                  </a:cubicBezTo>
                  <a:lnTo>
                    <a:pt x="726" y="951"/>
                  </a:lnTo>
                  <a:lnTo>
                    <a:pt x="726" y="914"/>
                  </a:lnTo>
                  <a:lnTo>
                    <a:pt x="707" y="825"/>
                  </a:lnTo>
                  <a:lnTo>
                    <a:pt x="711" y="819"/>
                  </a:lnTo>
                  <a:lnTo>
                    <a:pt x="711" y="724"/>
                  </a:lnTo>
                  <a:lnTo>
                    <a:pt x="674" y="635"/>
                  </a:lnTo>
                  <a:lnTo>
                    <a:pt x="644" y="595"/>
                  </a:lnTo>
                  <a:lnTo>
                    <a:pt x="615" y="584"/>
                  </a:lnTo>
                  <a:lnTo>
                    <a:pt x="560" y="543"/>
                  </a:lnTo>
                  <a:lnTo>
                    <a:pt x="538" y="532"/>
                  </a:lnTo>
                  <a:lnTo>
                    <a:pt x="525" y="541"/>
                  </a:lnTo>
                  <a:lnTo>
                    <a:pt x="499" y="497"/>
                  </a:lnTo>
                  <a:lnTo>
                    <a:pt x="513" y="438"/>
                  </a:lnTo>
                  <a:lnTo>
                    <a:pt x="517" y="398"/>
                  </a:lnTo>
                  <a:cubicBezTo>
                    <a:pt x="522" y="395"/>
                    <a:pt x="538" y="422"/>
                    <a:pt x="548" y="417"/>
                  </a:cubicBezTo>
                  <a:cubicBezTo>
                    <a:pt x="558" y="413"/>
                    <a:pt x="568" y="386"/>
                    <a:pt x="573" y="367"/>
                  </a:cubicBezTo>
                  <a:lnTo>
                    <a:pt x="577" y="294"/>
                  </a:lnTo>
                  <a:lnTo>
                    <a:pt x="564" y="276"/>
                  </a:lnTo>
                  <a:lnTo>
                    <a:pt x="540" y="286"/>
                  </a:lnTo>
                  <a:cubicBezTo>
                    <a:pt x="542" y="281"/>
                    <a:pt x="572" y="251"/>
                    <a:pt x="575" y="240"/>
                  </a:cubicBezTo>
                  <a:cubicBezTo>
                    <a:pt x="550" y="253"/>
                    <a:pt x="558" y="230"/>
                    <a:pt x="558" y="221"/>
                  </a:cubicBezTo>
                  <a:lnTo>
                    <a:pt x="569" y="184"/>
                  </a:lnTo>
                  <a:lnTo>
                    <a:pt x="560" y="151"/>
                  </a:lnTo>
                  <a:lnTo>
                    <a:pt x="575" y="146"/>
                  </a:lnTo>
                  <a:lnTo>
                    <a:pt x="553" y="140"/>
                  </a:lnTo>
                  <a:lnTo>
                    <a:pt x="580" y="134"/>
                  </a:lnTo>
                  <a:lnTo>
                    <a:pt x="555" y="128"/>
                  </a:lnTo>
                  <a:cubicBezTo>
                    <a:pt x="555" y="125"/>
                    <a:pt x="572" y="122"/>
                    <a:pt x="577" y="117"/>
                  </a:cubicBezTo>
                  <a:cubicBezTo>
                    <a:pt x="583" y="111"/>
                    <a:pt x="570" y="125"/>
                    <a:pt x="555" y="114"/>
                  </a:cubicBezTo>
                  <a:lnTo>
                    <a:pt x="480" y="53"/>
                  </a:lnTo>
                  <a:cubicBezTo>
                    <a:pt x="461" y="43"/>
                    <a:pt x="446" y="53"/>
                    <a:pt x="441" y="49"/>
                  </a:cubicBezTo>
                  <a:cubicBezTo>
                    <a:pt x="435" y="45"/>
                    <a:pt x="446" y="30"/>
                    <a:pt x="444" y="30"/>
                  </a:cubicBezTo>
                  <a:cubicBezTo>
                    <a:pt x="441" y="30"/>
                    <a:pt x="427" y="50"/>
                    <a:pt x="424" y="49"/>
                  </a:cubicBezTo>
                  <a:cubicBezTo>
                    <a:pt x="422" y="47"/>
                    <a:pt x="429" y="21"/>
                    <a:pt x="427" y="20"/>
                  </a:cubicBezTo>
                  <a:cubicBezTo>
                    <a:pt x="435" y="1"/>
                    <a:pt x="414" y="39"/>
                    <a:pt x="410" y="44"/>
                  </a:cubicBezTo>
                  <a:close/>
                </a:path>
              </a:pathLst>
            </a:custGeom>
            <a:gradFill rotWithShape="1">
              <a:gsLst>
                <a:gs pos="0">
                  <a:srgbClr val="339966"/>
                </a:gs>
                <a:gs pos="100000">
                  <a:srgbClr val="18472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1535261" y="2020094"/>
              <a:ext cx="1273175" cy="3646487"/>
              <a:chOff x="945" y="1309"/>
              <a:chExt cx="802" cy="2297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invGray">
              <a:xfrm>
                <a:off x="1596" y="1583"/>
                <a:ext cx="151" cy="96"/>
              </a:xfrm>
              <a:custGeom>
                <a:avLst/>
                <a:gdLst/>
                <a:ahLst/>
                <a:cxnLst>
                  <a:cxn ang="0">
                    <a:pos x="4" y="43"/>
                  </a:cxn>
                  <a:cxn ang="0">
                    <a:pos x="10" y="16"/>
                  </a:cxn>
                  <a:cxn ang="0">
                    <a:pos x="28" y="22"/>
                  </a:cxn>
                  <a:cxn ang="0">
                    <a:pos x="40" y="4"/>
                  </a:cxn>
                  <a:cxn ang="0">
                    <a:pos x="52" y="1"/>
                  </a:cxn>
                  <a:cxn ang="0">
                    <a:pos x="69" y="13"/>
                  </a:cxn>
                  <a:cxn ang="0">
                    <a:pos x="81" y="1"/>
                  </a:cxn>
                  <a:cxn ang="0">
                    <a:pos x="97" y="5"/>
                  </a:cxn>
                  <a:cxn ang="0">
                    <a:pos x="103" y="14"/>
                  </a:cxn>
                  <a:cxn ang="0">
                    <a:pos x="120" y="1"/>
                  </a:cxn>
                  <a:cxn ang="0">
                    <a:pos x="135" y="11"/>
                  </a:cxn>
                  <a:cxn ang="0">
                    <a:pos x="145" y="20"/>
                  </a:cxn>
                  <a:cxn ang="0">
                    <a:pos x="165" y="10"/>
                  </a:cxn>
                  <a:cxn ang="0">
                    <a:pos x="181" y="25"/>
                  </a:cxn>
                  <a:cxn ang="0">
                    <a:pos x="186" y="43"/>
                  </a:cxn>
                  <a:cxn ang="0">
                    <a:pos x="174" y="43"/>
                  </a:cxn>
                  <a:cxn ang="0">
                    <a:pos x="157" y="61"/>
                  </a:cxn>
                  <a:cxn ang="0">
                    <a:pos x="138" y="73"/>
                  </a:cxn>
                  <a:cxn ang="0">
                    <a:pos x="127" y="52"/>
                  </a:cxn>
                  <a:cxn ang="0">
                    <a:pos x="123" y="83"/>
                  </a:cxn>
                  <a:cxn ang="0">
                    <a:pos x="112" y="106"/>
                  </a:cxn>
                  <a:cxn ang="0">
                    <a:pos x="94" y="101"/>
                  </a:cxn>
                  <a:cxn ang="0">
                    <a:pos x="94" y="59"/>
                  </a:cxn>
                  <a:cxn ang="0">
                    <a:pos x="84" y="112"/>
                  </a:cxn>
                  <a:cxn ang="0">
                    <a:pos x="61" y="98"/>
                  </a:cxn>
                  <a:cxn ang="0">
                    <a:pos x="58" y="61"/>
                  </a:cxn>
                  <a:cxn ang="0">
                    <a:pos x="49" y="86"/>
                  </a:cxn>
                  <a:cxn ang="0">
                    <a:pos x="33" y="68"/>
                  </a:cxn>
                  <a:cxn ang="0">
                    <a:pos x="34" y="46"/>
                  </a:cxn>
                  <a:cxn ang="0">
                    <a:pos x="4" y="43"/>
                  </a:cxn>
                </a:cxnLst>
                <a:rect l="0" t="0" r="r" b="b"/>
                <a:pathLst>
                  <a:path w="187" h="118">
                    <a:moveTo>
                      <a:pt x="4" y="43"/>
                    </a:moveTo>
                    <a:cubicBezTo>
                      <a:pt x="0" y="38"/>
                      <a:pt x="6" y="19"/>
                      <a:pt x="10" y="16"/>
                    </a:cubicBezTo>
                    <a:cubicBezTo>
                      <a:pt x="14" y="13"/>
                      <a:pt x="23" y="24"/>
                      <a:pt x="28" y="22"/>
                    </a:cubicBezTo>
                    <a:lnTo>
                      <a:pt x="40" y="4"/>
                    </a:lnTo>
                    <a:cubicBezTo>
                      <a:pt x="44" y="1"/>
                      <a:pt x="47" y="0"/>
                      <a:pt x="52" y="1"/>
                    </a:cubicBezTo>
                    <a:cubicBezTo>
                      <a:pt x="57" y="2"/>
                      <a:pt x="64" y="13"/>
                      <a:pt x="69" y="13"/>
                    </a:cubicBezTo>
                    <a:lnTo>
                      <a:pt x="81" y="1"/>
                    </a:lnTo>
                    <a:lnTo>
                      <a:pt x="97" y="5"/>
                    </a:lnTo>
                    <a:cubicBezTo>
                      <a:pt x="101" y="7"/>
                      <a:pt x="99" y="15"/>
                      <a:pt x="103" y="14"/>
                    </a:cubicBezTo>
                    <a:cubicBezTo>
                      <a:pt x="107" y="13"/>
                      <a:pt x="115" y="2"/>
                      <a:pt x="120" y="1"/>
                    </a:cubicBezTo>
                    <a:cubicBezTo>
                      <a:pt x="125" y="0"/>
                      <a:pt x="131" y="8"/>
                      <a:pt x="135" y="11"/>
                    </a:cubicBezTo>
                    <a:lnTo>
                      <a:pt x="145" y="20"/>
                    </a:lnTo>
                    <a:cubicBezTo>
                      <a:pt x="150" y="20"/>
                      <a:pt x="159" y="9"/>
                      <a:pt x="165" y="10"/>
                    </a:cubicBezTo>
                    <a:cubicBezTo>
                      <a:pt x="171" y="11"/>
                      <a:pt x="178" y="20"/>
                      <a:pt x="181" y="25"/>
                    </a:cubicBezTo>
                    <a:cubicBezTo>
                      <a:pt x="184" y="30"/>
                      <a:pt x="187" y="40"/>
                      <a:pt x="186" y="43"/>
                    </a:cubicBezTo>
                    <a:lnTo>
                      <a:pt x="174" y="43"/>
                    </a:lnTo>
                    <a:lnTo>
                      <a:pt x="157" y="61"/>
                    </a:lnTo>
                    <a:cubicBezTo>
                      <a:pt x="151" y="66"/>
                      <a:pt x="143" y="74"/>
                      <a:pt x="138" y="73"/>
                    </a:cubicBezTo>
                    <a:cubicBezTo>
                      <a:pt x="133" y="72"/>
                      <a:pt x="129" y="50"/>
                      <a:pt x="127" y="52"/>
                    </a:cubicBezTo>
                    <a:lnTo>
                      <a:pt x="123" y="83"/>
                    </a:lnTo>
                    <a:cubicBezTo>
                      <a:pt x="121" y="92"/>
                      <a:pt x="117" y="103"/>
                      <a:pt x="112" y="106"/>
                    </a:cubicBezTo>
                    <a:cubicBezTo>
                      <a:pt x="107" y="109"/>
                      <a:pt x="97" y="109"/>
                      <a:pt x="94" y="101"/>
                    </a:cubicBezTo>
                    <a:lnTo>
                      <a:pt x="94" y="59"/>
                    </a:lnTo>
                    <a:cubicBezTo>
                      <a:pt x="92" y="61"/>
                      <a:pt x="89" y="106"/>
                      <a:pt x="84" y="112"/>
                    </a:cubicBezTo>
                    <a:cubicBezTo>
                      <a:pt x="79" y="118"/>
                      <a:pt x="65" y="106"/>
                      <a:pt x="61" y="98"/>
                    </a:cubicBezTo>
                    <a:lnTo>
                      <a:pt x="58" y="61"/>
                    </a:lnTo>
                    <a:lnTo>
                      <a:pt x="49" y="86"/>
                    </a:lnTo>
                    <a:cubicBezTo>
                      <a:pt x="45" y="87"/>
                      <a:pt x="35" y="75"/>
                      <a:pt x="33" y="68"/>
                    </a:cubicBezTo>
                    <a:cubicBezTo>
                      <a:pt x="31" y="61"/>
                      <a:pt x="39" y="50"/>
                      <a:pt x="34" y="46"/>
                    </a:cubicBezTo>
                    <a:lnTo>
                      <a:pt x="4" y="4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invGray">
              <a:xfrm>
                <a:off x="945" y="1309"/>
                <a:ext cx="680" cy="2297"/>
              </a:xfrm>
              <a:custGeom>
                <a:avLst/>
                <a:gdLst>
                  <a:gd name="T0" fmla="*/ 598 w 680"/>
                  <a:gd name="T1" fmla="*/ 1043 h 2297"/>
                  <a:gd name="T2" fmla="*/ 666 w 680"/>
                  <a:gd name="T3" fmla="*/ 1098 h 2297"/>
                  <a:gd name="T4" fmla="*/ 676 w 680"/>
                  <a:gd name="T5" fmla="*/ 1127 h 2297"/>
                  <a:gd name="T6" fmla="*/ 661 w 680"/>
                  <a:gd name="T7" fmla="*/ 1132 h 2297"/>
                  <a:gd name="T8" fmla="*/ 615 w 680"/>
                  <a:gd name="T9" fmla="*/ 1135 h 2297"/>
                  <a:gd name="T10" fmla="*/ 620 w 680"/>
                  <a:gd name="T11" fmla="*/ 1147 h 2297"/>
                  <a:gd name="T12" fmla="*/ 554 w 680"/>
                  <a:gd name="T13" fmla="*/ 1573 h 2297"/>
                  <a:gd name="T14" fmla="*/ 534 w 680"/>
                  <a:gd name="T15" fmla="*/ 1837 h 2297"/>
                  <a:gd name="T16" fmla="*/ 441 w 680"/>
                  <a:gd name="T17" fmla="*/ 1873 h 2297"/>
                  <a:gd name="T18" fmla="*/ 423 w 680"/>
                  <a:gd name="T19" fmla="*/ 2060 h 2297"/>
                  <a:gd name="T20" fmla="*/ 438 w 680"/>
                  <a:gd name="T21" fmla="*/ 2114 h 2297"/>
                  <a:gd name="T22" fmla="*/ 480 w 680"/>
                  <a:gd name="T23" fmla="*/ 2172 h 2297"/>
                  <a:gd name="T24" fmla="*/ 603 w 680"/>
                  <a:gd name="T25" fmla="*/ 2264 h 2297"/>
                  <a:gd name="T26" fmla="*/ 465 w 680"/>
                  <a:gd name="T27" fmla="*/ 2267 h 2297"/>
                  <a:gd name="T28" fmla="*/ 336 w 680"/>
                  <a:gd name="T29" fmla="*/ 2168 h 2297"/>
                  <a:gd name="T30" fmla="*/ 336 w 680"/>
                  <a:gd name="T31" fmla="*/ 2124 h 2297"/>
                  <a:gd name="T32" fmla="*/ 313 w 680"/>
                  <a:gd name="T33" fmla="*/ 2046 h 2297"/>
                  <a:gd name="T34" fmla="*/ 309 w 680"/>
                  <a:gd name="T35" fmla="*/ 1869 h 2297"/>
                  <a:gd name="T36" fmla="*/ 309 w 680"/>
                  <a:gd name="T37" fmla="*/ 1838 h 2297"/>
                  <a:gd name="T38" fmla="*/ 300 w 680"/>
                  <a:gd name="T39" fmla="*/ 1847 h 2297"/>
                  <a:gd name="T40" fmla="*/ 277 w 680"/>
                  <a:gd name="T41" fmla="*/ 2008 h 2297"/>
                  <a:gd name="T42" fmla="*/ 313 w 680"/>
                  <a:gd name="T43" fmla="*/ 2108 h 2297"/>
                  <a:gd name="T44" fmla="*/ 342 w 680"/>
                  <a:gd name="T45" fmla="*/ 2168 h 2297"/>
                  <a:gd name="T46" fmla="*/ 413 w 680"/>
                  <a:gd name="T47" fmla="*/ 2237 h 2297"/>
                  <a:gd name="T48" fmla="*/ 400 w 680"/>
                  <a:gd name="T49" fmla="*/ 2295 h 2297"/>
                  <a:gd name="T50" fmla="*/ 208 w 680"/>
                  <a:gd name="T51" fmla="*/ 2274 h 2297"/>
                  <a:gd name="T52" fmla="*/ 170 w 680"/>
                  <a:gd name="T53" fmla="*/ 2238 h 2297"/>
                  <a:gd name="T54" fmla="*/ 181 w 680"/>
                  <a:gd name="T55" fmla="*/ 2148 h 2297"/>
                  <a:gd name="T56" fmla="*/ 148 w 680"/>
                  <a:gd name="T57" fmla="*/ 2008 h 2297"/>
                  <a:gd name="T58" fmla="*/ 132 w 680"/>
                  <a:gd name="T59" fmla="*/ 1862 h 2297"/>
                  <a:gd name="T60" fmla="*/ 80 w 680"/>
                  <a:gd name="T61" fmla="*/ 1820 h 2297"/>
                  <a:gd name="T62" fmla="*/ 93 w 680"/>
                  <a:gd name="T63" fmla="*/ 1397 h 2297"/>
                  <a:gd name="T64" fmla="*/ 11 w 680"/>
                  <a:gd name="T65" fmla="*/ 1312 h 2297"/>
                  <a:gd name="T66" fmla="*/ 33 w 680"/>
                  <a:gd name="T67" fmla="*/ 1050 h 2297"/>
                  <a:gd name="T68" fmla="*/ 69 w 680"/>
                  <a:gd name="T69" fmla="*/ 698 h 2297"/>
                  <a:gd name="T70" fmla="*/ 60 w 680"/>
                  <a:gd name="T71" fmla="*/ 596 h 2297"/>
                  <a:gd name="T72" fmla="*/ 115 w 680"/>
                  <a:gd name="T73" fmla="*/ 537 h 2297"/>
                  <a:gd name="T74" fmla="*/ 220 w 680"/>
                  <a:gd name="T75" fmla="*/ 455 h 2297"/>
                  <a:gd name="T76" fmla="*/ 220 w 680"/>
                  <a:gd name="T77" fmla="*/ 373 h 2297"/>
                  <a:gd name="T78" fmla="*/ 177 w 680"/>
                  <a:gd name="T79" fmla="*/ 433 h 2297"/>
                  <a:gd name="T80" fmla="*/ 101 w 680"/>
                  <a:gd name="T81" fmla="*/ 462 h 2297"/>
                  <a:gd name="T82" fmla="*/ 94 w 680"/>
                  <a:gd name="T83" fmla="*/ 436 h 2297"/>
                  <a:gd name="T84" fmla="*/ 82 w 680"/>
                  <a:gd name="T85" fmla="*/ 414 h 2297"/>
                  <a:gd name="T86" fmla="*/ 96 w 680"/>
                  <a:gd name="T87" fmla="*/ 382 h 2297"/>
                  <a:gd name="T88" fmla="*/ 148 w 680"/>
                  <a:gd name="T89" fmla="*/ 324 h 2297"/>
                  <a:gd name="T90" fmla="*/ 126 w 680"/>
                  <a:gd name="T91" fmla="*/ 238 h 2297"/>
                  <a:gd name="T92" fmla="*/ 137 w 680"/>
                  <a:gd name="T93" fmla="*/ 147 h 2297"/>
                  <a:gd name="T94" fmla="*/ 241 w 680"/>
                  <a:gd name="T95" fmla="*/ 0 h 2297"/>
                  <a:gd name="T96" fmla="*/ 416 w 680"/>
                  <a:gd name="T97" fmla="*/ 23 h 2297"/>
                  <a:gd name="T98" fmla="*/ 503 w 680"/>
                  <a:gd name="T99" fmla="*/ 152 h 2297"/>
                  <a:gd name="T100" fmla="*/ 499 w 680"/>
                  <a:gd name="T101" fmla="*/ 205 h 2297"/>
                  <a:gd name="T102" fmla="*/ 486 w 680"/>
                  <a:gd name="T103" fmla="*/ 251 h 2297"/>
                  <a:gd name="T104" fmla="*/ 471 w 680"/>
                  <a:gd name="T105" fmla="*/ 327 h 2297"/>
                  <a:gd name="T106" fmla="*/ 508 w 680"/>
                  <a:gd name="T107" fmla="*/ 366 h 2297"/>
                  <a:gd name="T108" fmla="*/ 514 w 680"/>
                  <a:gd name="T109" fmla="*/ 388 h 2297"/>
                  <a:gd name="T110" fmla="*/ 498 w 680"/>
                  <a:gd name="T111" fmla="*/ 402 h 2297"/>
                  <a:gd name="T112" fmla="*/ 482 w 680"/>
                  <a:gd name="T113" fmla="*/ 410 h 2297"/>
                  <a:gd name="T114" fmla="*/ 469 w 680"/>
                  <a:gd name="T115" fmla="*/ 410 h 2297"/>
                  <a:gd name="T116" fmla="*/ 455 w 680"/>
                  <a:gd name="T117" fmla="*/ 417 h 2297"/>
                  <a:gd name="T118" fmla="*/ 439 w 680"/>
                  <a:gd name="T119" fmla="*/ 419 h 2297"/>
                  <a:gd name="T120" fmla="*/ 389 w 680"/>
                  <a:gd name="T121" fmla="*/ 429 h 2297"/>
                  <a:gd name="T122" fmla="*/ 477 w 680"/>
                  <a:gd name="T123" fmla="*/ 455 h 2297"/>
                  <a:gd name="T124" fmla="*/ 554 w 680"/>
                  <a:gd name="T125" fmla="*/ 478 h 22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80"/>
                  <a:gd name="T190" fmla="*/ 0 h 2297"/>
                  <a:gd name="T191" fmla="*/ 680 w 680"/>
                  <a:gd name="T192" fmla="*/ 2297 h 22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80" h="2297">
                    <a:moveTo>
                      <a:pt x="554" y="1034"/>
                    </a:moveTo>
                    <a:cubicBezTo>
                      <a:pt x="568" y="1036"/>
                      <a:pt x="583" y="1037"/>
                      <a:pt x="598" y="1043"/>
                    </a:cubicBezTo>
                    <a:cubicBezTo>
                      <a:pt x="614" y="1048"/>
                      <a:pt x="630" y="1059"/>
                      <a:pt x="642" y="1067"/>
                    </a:cubicBezTo>
                    <a:cubicBezTo>
                      <a:pt x="653" y="1076"/>
                      <a:pt x="670" y="1089"/>
                      <a:pt x="666" y="1098"/>
                    </a:cubicBezTo>
                    <a:cubicBezTo>
                      <a:pt x="663" y="1108"/>
                      <a:pt x="616" y="1070"/>
                      <a:pt x="618" y="1074"/>
                    </a:cubicBezTo>
                    <a:cubicBezTo>
                      <a:pt x="619" y="1079"/>
                      <a:pt x="680" y="1115"/>
                      <a:pt x="676" y="1127"/>
                    </a:cubicBezTo>
                    <a:cubicBezTo>
                      <a:pt x="672" y="1139"/>
                      <a:pt x="590" y="1090"/>
                      <a:pt x="588" y="1091"/>
                    </a:cubicBezTo>
                    <a:cubicBezTo>
                      <a:pt x="586" y="1092"/>
                      <a:pt x="649" y="1123"/>
                      <a:pt x="661" y="1132"/>
                    </a:cubicBezTo>
                    <a:cubicBezTo>
                      <a:pt x="674" y="1141"/>
                      <a:pt x="671" y="1146"/>
                      <a:pt x="663" y="1146"/>
                    </a:cubicBezTo>
                    <a:cubicBezTo>
                      <a:pt x="656" y="1152"/>
                      <a:pt x="628" y="1138"/>
                      <a:pt x="615" y="1135"/>
                    </a:cubicBezTo>
                    <a:lnTo>
                      <a:pt x="567" y="1117"/>
                    </a:lnTo>
                    <a:cubicBezTo>
                      <a:pt x="568" y="1119"/>
                      <a:pt x="622" y="1144"/>
                      <a:pt x="620" y="1147"/>
                    </a:cubicBezTo>
                    <a:cubicBezTo>
                      <a:pt x="612" y="1152"/>
                      <a:pt x="575" y="1144"/>
                      <a:pt x="554" y="1136"/>
                    </a:cubicBezTo>
                    <a:lnTo>
                      <a:pt x="554" y="1573"/>
                    </a:lnTo>
                    <a:lnTo>
                      <a:pt x="549" y="1755"/>
                    </a:lnTo>
                    <a:lnTo>
                      <a:pt x="534" y="1837"/>
                    </a:lnTo>
                    <a:lnTo>
                      <a:pt x="458" y="1869"/>
                    </a:lnTo>
                    <a:lnTo>
                      <a:pt x="441" y="1873"/>
                    </a:lnTo>
                    <a:lnTo>
                      <a:pt x="438" y="1966"/>
                    </a:lnTo>
                    <a:lnTo>
                      <a:pt x="423" y="2060"/>
                    </a:lnTo>
                    <a:lnTo>
                      <a:pt x="413" y="2107"/>
                    </a:lnTo>
                    <a:lnTo>
                      <a:pt x="438" y="2114"/>
                    </a:lnTo>
                    <a:lnTo>
                      <a:pt x="447" y="2150"/>
                    </a:lnTo>
                    <a:lnTo>
                      <a:pt x="480" y="2172"/>
                    </a:lnTo>
                    <a:cubicBezTo>
                      <a:pt x="497" y="2181"/>
                      <a:pt x="529" y="2191"/>
                      <a:pt x="550" y="2206"/>
                    </a:cubicBezTo>
                    <a:cubicBezTo>
                      <a:pt x="566" y="2215"/>
                      <a:pt x="619" y="2255"/>
                      <a:pt x="603" y="2264"/>
                    </a:cubicBezTo>
                    <a:cubicBezTo>
                      <a:pt x="588" y="2273"/>
                      <a:pt x="576" y="2272"/>
                      <a:pt x="552" y="2274"/>
                    </a:cubicBezTo>
                    <a:lnTo>
                      <a:pt x="465" y="2267"/>
                    </a:lnTo>
                    <a:lnTo>
                      <a:pt x="422" y="2248"/>
                    </a:lnTo>
                    <a:lnTo>
                      <a:pt x="336" y="2168"/>
                    </a:lnTo>
                    <a:lnTo>
                      <a:pt x="341" y="2146"/>
                    </a:lnTo>
                    <a:lnTo>
                      <a:pt x="336" y="2124"/>
                    </a:lnTo>
                    <a:lnTo>
                      <a:pt x="306" y="2105"/>
                    </a:lnTo>
                    <a:lnTo>
                      <a:pt x="313" y="2046"/>
                    </a:lnTo>
                    <a:lnTo>
                      <a:pt x="303" y="1953"/>
                    </a:lnTo>
                    <a:lnTo>
                      <a:pt x="309" y="1869"/>
                    </a:lnTo>
                    <a:lnTo>
                      <a:pt x="317" y="1842"/>
                    </a:lnTo>
                    <a:lnTo>
                      <a:pt x="309" y="1838"/>
                    </a:lnTo>
                    <a:lnTo>
                      <a:pt x="313" y="1762"/>
                    </a:lnTo>
                    <a:lnTo>
                      <a:pt x="300" y="1847"/>
                    </a:lnTo>
                    <a:lnTo>
                      <a:pt x="269" y="1861"/>
                    </a:lnTo>
                    <a:lnTo>
                      <a:pt x="277" y="2008"/>
                    </a:lnTo>
                    <a:lnTo>
                      <a:pt x="290" y="2111"/>
                    </a:lnTo>
                    <a:lnTo>
                      <a:pt x="313" y="2108"/>
                    </a:lnTo>
                    <a:lnTo>
                      <a:pt x="332" y="2118"/>
                    </a:lnTo>
                    <a:lnTo>
                      <a:pt x="342" y="2168"/>
                    </a:lnTo>
                    <a:lnTo>
                      <a:pt x="378" y="2209"/>
                    </a:lnTo>
                    <a:lnTo>
                      <a:pt x="413" y="2237"/>
                    </a:lnTo>
                    <a:lnTo>
                      <a:pt x="447" y="2283"/>
                    </a:lnTo>
                    <a:cubicBezTo>
                      <a:pt x="445" y="2293"/>
                      <a:pt x="434" y="2297"/>
                      <a:pt x="400" y="2295"/>
                    </a:cubicBezTo>
                    <a:cubicBezTo>
                      <a:pt x="371" y="2292"/>
                      <a:pt x="268" y="2280"/>
                      <a:pt x="244" y="2274"/>
                    </a:cubicBezTo>
                    <a:cubicBezTo>
                      <a:pt x="220" y="2267"/>
                      <a:pt x="220" y="2277"/>
                      <a:pt x="208" y="2274"/>
                    </a:cubicBezTo>
                    <a:cubicBezTo>
                      <a:pt x="196" y="2274"/>
                      <a:pt x="178" y="2272"/>
                      <a:pt x="172" y="2266"/>
                    </a:cubicBezTo>
                    <a:lnTo>
                      <a:pt x="170" y="2238"/>
                    </a:lnTo>
                    <a:lnTo>
                      <a:pt x="182" y="2174"/>
                    </a:lnTo>
                    <a:lnTo>
                      <a:pt x="181" y="2148"/>
                    </a:lnTo>
                    <a:lnTo>
                      <a:pt x="196" y="2129"/>
                    </a:lnTo>
                    <a:lnTo>
                      <a:pt x="148" y="2008"/>
                    </a:lnTo>
                    <a:cubicBezTo>
                      <a:pt x="137" y="1973"/>
                      <a:pt x="134" y="1945"/>
                      <a:pt x="132" y="1920"/>
                    </a:cubicBezTo>
                    <a:cubicBezTo>
                      <a:pt x="129" y="1896"/>
                      <a:pt x="141" y="1875"/>
                      <a:pt x="132" y="1862"/>
                    </a:cubicBezTo>
                    <a:lnTo>
                      <a:pt x="80" y="1843"/>
                    </a:lnTo>
                    <a:lnTo>
                      <a:pt x="80" y="1820"/>
                    </a:lnTo>
                    <a:lnTo>
                      <a:pt x="96" y="1723"/>
                    </a:lnTo>
                    <a:lnTo>
                      <a:pt x="93" y="1397"/>
                    </a:lnTo>
                    <a:lnTo>
                      <a:pt x="93" y="1335"/>
                    </a:lnTo>
                    <a:cubicBezTo>
                      <a:pt x="79" y="1321"/>
                      <a:pt x="22" y="1332"/>
                      <a:pt x="11" y="1312"/>
                    </a:cubicBezTo>
                    <a:cubicBezTo>
                      <a:pt x="0" y="1300"/>
                      <a:pt x="25" y="1258"/>
                      <a:pt x="28" y="1215"/>
                    </a:cubicBezTo>
                    <a:lnTo>
                      <a:pt x="33" y="1050"/>
                    </a:lnTo>
                    <a:lnTo>
                      <a:pt x="44" y="938"/>
                    </a:lnTo>
                    <a:lnTo>
                      <a:pt x="69" y="698"/>
                    </a:lnTo>
                    <a:cubicBezTo>
                      <a:pt x="71" y="646"/>
                      <a:pt x="57" y="645"/>
                      <a:pt x="56" y="628"/>
                    </a:cubicBezTo>
                    <a:cubicBezTo>
                      <a:pt x="52" y="613"/>
                      <a:pt x="57" y="605"/>
                      <a:pt x="60" y="596"/>
                    </a:cubicBezTo>
                    <a:lnTo>
                      <a:pt x="77" y="579"/>
                    </a:lnTo>
                    <a:lnTo>
                      <a:pt x="115" y="537"/>
                    </a:lnTo>
                    <a:lnTo>
                      <a:pt x="177" y="487"/>
                    </a:lnTo>
                    <a:lnTo>
                      <a:pt x="220" y="455"/>
                    </a:lnTo>
                    <a:lnTo>
                      <a:pt x="227" y="399"/>
                    </a:lnTo>
                    <a:lnTo>
                      <a:pt x="220" y="373"/>
                    </a:lnTo>
                    <a:lnTo>
                      <a:pt x="203" y="404"/>
                    </a:lnTo>
                    <a:cubicBezTo>
                      <a:pt x="195" y="414"/>
                      <a:pt x="189" y="426"/>
                      <a:pt x="177" y="433"/>
                    </a:cubicBezTo>
                    <a:cubicBezTo>
                      <a:pt x="165" y="440"/>
                      <a:pt x="143" y="445"/>
                      <a:pt x="131" y="450"/>
                    </a:cubicBezTo>
                    <a:cubicBezTo>
                      <a:pt x="119" y="455"/>
                      <a:pt x="103" y="464"/>
                      <a:pt x="101" y="462"/>
                    </a:cubicBezTo>
                    <a:cubicBezTo>
                      <a:pt x="84" y="472"/>
                      <a:pt x="139" y="431"/>
                      <a:pt x="118" y="438"/>
                    </a:cubicBezTo>
                    <a:cubicBezTo>
                      <a:pt x="97" y="445"/>
                      <a:pt x="116" y="427"/>
                      <a:pt x="94" y="436"/>
                    </a:cubicBezTo>
                    <a:cubicBezTo>
                      <a:pt x="73" y="445"/>
                      <a:pt x="106" y="420"/>
                      <a:pt x="103" y="417"/>
                    </a:cubicBezTo>
                    <a:cubicBezTo>
                      <a:pt x="101" y="414"/>
                      <a:pt x="81" y="421"/>
                      <a:pt x="82" y="414"/>
                    </a:cubicBezTo>
                    <a:cubicBezTo>
                      <a:pt x="103" y="404"/>
                      <a:pt x="108" y="378"/>
                      <a:pt x="111" y="373"/>
                    </a:cubicBezTo>
                    <a:cubicBezTo>
                      <a:pt x="113" y="369"/>
                      <a:pt x="94" y="387"/>
                      <a:pt x="96" y="382"/>
                    </a:cubicBezTo>
                    <a:cubicBezTo>
                      <a:pt x="98" y="377"/>
                      <a:pt x="110" y="356"/>
                      <a:pt x="119" y="346"/>
                    </a:cubicBezTo>
                    <a:lnTo>
                      <a:pt x="148" y="324"/>
                    </a:lnTo>
                    <a:lnTo>
                      <a:pt x="150" y="290"/>
                    </a:lnTo>
                    <a:cubicBezTo>
                      <a:pt x="147" y="276"/>
                      <a:pt x="127" y="252"/>
                      <a:pt x="126" y="238"/>
                    </a:cubicBezTo>
                    <a:cubicBezTo>
                      <a:pt x="125" y="211"/>
                      <a:pt x="145" y="219"/>
                      <a:pt x="147" y="204"/>
                    </a:cubicBezTo>
                    <a:cubicBezTo>
                      <a:pt x="149" y="188"/>
                      <a:pt x="136" y="169"/>
                      <a:pt x="137" y="147"/>
                    </a:cubicBezTo>
                    <a:cubicBezTo>
                      <a:pt x="140" y="126"/>
                      <a:pt x="136" y="101"/>
                      <a:pt x="155" y="74"/>
                    </a:cubicBezTo>
                    <a:lnTo>
                      <a:pt x="241" y="0"/>
                    </a:lnTo>
                    <a:lnTo>
                      <a:pt x="371" y="0"/>
                    </a:lnTo>
                    <a:lnTo>
                      <a:pt x="416" y="23"/>
                    </a:lnTo>
                    <a:lnTo>
                      <a:pt x="474" y="68"/>
                    </a:lnTo>
                    <a:lnTo>
                      <a:pt x="503" y="152"/>
                    </a:lnTo>
                    <a:lnTo>
                      <a:pt x="496" y="184"/>
                    </a:lnTo>
                    <a:lnTo>
                      <a:pt x="499" y="205"/>
                    </a:lnTo>
                    <a:lnTo>
                      <a:pt x="492" y="227"/>
                    </a:lnTo>
                    <a:lnTo>
                      <a:pt x="486" y="251"/>
                    </a:lnTo>
                    <a:lnTo>
                      <a:pt x="476" y="266"/>
                    </a:lnTo>
                    <a:lnTo>
                      <a:pt x="471" y="327"/>
                    </a:lnTo>
                    <a:lnTo>
                      <a:pt x="465" y="356"/>
                    </a:lnTo>
                    <a:cubicBezTo>
                      <a:pt x="472" y="362"/>
                      <a:pt x="502" y="363"/>
                      <a:pt x="508" y="366"/>
                    </a:cubicBezTo>
                    <a:cubicBezTo>
                      <a:pt x="516" y="371"/>
                      <a:pt x="498" y="371"/>
                      <a:pt x="498" y="376"/>
                    </a:cubicBezTo>
                    <a:cubicBezTo>
                      <a:pt x="499" y="379"/>
                      <a:pt x="511" y="382"/>
                      <a:pt x="514" y="388"/>
                    </a:cubicBezTo>
                    <a:cubicBezTo>
                      <a:pt x="516" y="394"/>
                      <a:pt x="516" y="407"/>
                      <a:pt x="514" y="409"/>
                    </a:cubicBezTo>
                    <a:cubicBezTo>
                      <a:pt x="506" y="391"/>
                      <a:pt x="500" y="401"/>
                      <a:pt x="498" y="402"/>
                    </a:cubicBezTo>
                    <a:lnTo>
                      <a:pt x="502" y="416"/>
                    </a:lnTo>
                    <a:cubicBezTo>
                      <a:pt x="499" y="418"/>
                      <a:pt x="486" y="408"/>
                      <a:pt x="482" y="410"/>
                    </a:cubicBezTo>
                    <a:cubicBezTo>
                      <a:pt x="478" y="411"/>
                      <a:pt x="481" y="426"/>
                      <a:pt x="479" y="426"/>
                    </a:cubicBezTo>
                    <a:cubicBezTo>
                      <a:pt x="476" y="426"/>
                      <a:pt x="472" y="409"/>
                      <a:pt x="469" y="410"/>
                    </a:cubicBezTo>
                    <a:cubicBezTo>
                      <a:pt x="467" y="411"/>
                      <a:pt x="468" y="428"/>
                      <a:pt x="465" y="429"/>
                    </a:cubicBezTo>
                    <a:cubicBezTo>
                      <a:pt x="457" y="432"/>
                      <a:pt x="458" y="416"/>
                      <a:pt x="455" y="417"/>
                    </a:cubicBezTo>
                    <a:cubicBezTo>
                      <a:pt x="451" y="418"/>
                      <a:pt x="448" y="436"/>
                      <a:pt x="446" y="436"/>
                    </a:cubicBezTo>
                    <a:cubicBezTo>
                      <a:pt x="443" y="436"/>
                      <a:pt x="443" y="424"/>
                      <a:pt x="439" y="419"/>
                    </a:cubicBezTo>
                    <a:cubicBezTo>
                      <a:pt x="434" y="414"/>
                      <a:pt x="427" y="406"/>
                      <a:pt x="419" y="407"/>
                    </a:cubicBezTo>
                    <a:lnTo>
                      <a:pt x="389" y="429"/>
                    </a:lnTo>
                    <a:cubicBezTo>
                      <a:pt x="386" y="436"/>
                      <a:pt x="385" y="441"/>
                      <a:pt x="400" y="445"/>
                    </a:cubicBezTo>
                    <a:cubicBezTo>
                      <a:pt x="414" y="449"/>
                      <a:pt x="455" y="451"/>
                      <a:pt x="477" y="455"/>
                    </a:cubicBezTo>
                    <a:lnTo>
                      <a:pt x="530" y="467"/>
                    </a:lnTo>
                    <a:lnTo>
                      <a:pt x="554" y="478"/>
                    </a:lnTo>
                    <a:lnTo>
                      <a:pt x="554" y="10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CE977"/>
                  </a:gs>
                  <a:gs pos="100000">
                    <a:srgbClr val="6D6C3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411760" y="2852936"/>
            <a:ext cx="4392488" cy="2530154"/>
            <a:chOff x="2267744" y="1196752"/>
            <a:chExt cx="4392488" cy="2530154"/>
          </a:xfrm>
        </p:grpSpPr>
        <p:pic>
          <p:nvPicPr>
            <p:cNvPr id="5122" name="Picture 2" descr="C:\Users\liyunbo\Desktop\诚信课件\吴恒忠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744" y="1196752"/>
              <a:ext cx="1776845" cy="2530154"/>
            </a:xfrm>
            <a:prstGeom prst="rect">
              <a:avLst/>
            </a:prstGeom>
            <a:noFill/>
          </p:spPr>
        </p:pic>
        <p:sp>
          <p:nvSpPr>
            <p:cNvPr id="14" name="矩形 13"/>
            <p:cNvSpPr/>
            <p:nvPr/>
          </p:nvSpPr>
          <p:spPr>
            <a:xfrm>
              <a:off x="4139952" y="1408127"/>
              <a:ext cx="2520280" cy="209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solidFill>
                    <a:srgbClr val="FF0000"/>
                  </a:solidFill>
                  <a:latin typeface="+mn-ea"/>
                  <a:ea typeface="+mn-ea"/>
                </a:rPr>
                <a:t>    </a:t>
              </a:r>
              <a:r>
                <a:rPr lang="zh-CN" altLang="zh-CN" sz="2600" dirty="0" smtClean="0">
                  <a:solidFill>
                    <a:schemeClr val="bg1"/>
                  </a:solidFill>
                  <a:latin typeface="+mn-ea"/>
                  <a:ea typeface="+mn-ea"/>
                </a:rPr>
                <a:t>重庆农民吴恒忠，独自耕种</a:t>
              </a:r>
              <a:r>
                <a:rPr lang="en-US" altLang="zh-CN" sz="2600" dirty="0" smtClean="0">
                  <a:solidFill>
                    <a:schemeClr val="bg1"/>
                  </a:solidFill>
                  <a:latin typeface="+mn-ea"/>
                  <a:ea typeface="+mn-ea"/>
                </a:rPr>
                <a:t>52</a:t>
              </a:r>
              <a:r>
                <a:rPr lang="zh-CN" altLang="zh-CN" sz="2600" dirty="0" smtClean="0">
                  <a:solidFill>
                    <a:schemeClr val="bg1"/>
                  </a:solidFill>
                  <a:latin typeface="+mn-ea"/>
                  <a:ea typeface="+mn-ea"/>
                </a:rPr>
                <a:t>亩山地长达十年之久，只为替过世的儿子还债</a:t>
              </a:r>
              <a:r>
                <a:rPr lang="zh-CN" altLang="en-US" sz="2600" dirty="0" smtClean="0">
                  <a:solidFill>
                    <a:schemeClr val="bg1"/>
                  </a:solidFill>
                  <a:latin typeface="+mn-ea"/>
                  <a:ea typeface="+mn-ea"/>
                </a:rPr>
                <a:t>。</a:t>
              </a:r>
              <a:endParaRPr lang="zh-CN" altLang="en-US" sz="2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123728" y="2780928"/>
            <a:ext cx="4891559" cy="2492990"/>
            <a:chOff x="-1529916" y="2780928"/>
            <a:chExt cx="4891559" cy="2492990"/>
          </a:xfrm>
        </p:grpSpPr>
        <p:pic>
          <p:nvPicPr>
            <p:cNvPr id="5123" name="Picture 3" descr="C:\Users\liyunbo\Desktop\诚信课件\刘洪安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6" y="2852936"/>
              <a:ext cx="1885987" cy="2281436"/>
            </a:xfrm>
            <a:prstGeom prst="rect">
              <a:avLst/>
            </a:prstGeom>
            <a:noFill/>
          </p:spPr>
        </p:pic>
        <p:sp>
          <p:nvSpPr>
            <p:cNvPr id="17" name="矩形 16"/>
            <p:cNvSpPr/>
            <p:nvPr/>
          </p:nvSpPr>
          <p:spPr>
            <a:xfrm>
              <a:off x="-1529916" y="2780928"/>
              <a:ext cx="3059832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solidFill>
                    <a:srgbClr val="FFFF00"/>
                  </a:solidFill>
                  <a:latin typeface="+mn-ea"/>
                  <a:ea typeface="+mn-ea"/>
                </a:rPr>
                <a:t>    </a:t>
              </a:r>
              <a:r>
                <a:rPr lang="zh-CN" altLang="zh-CN" sz="2600" dirty="0" smtClean="0">
                  <a:solidFill>
                    <a:schemeClr val="bg1"/>
                  </a:solidFill>
                  <a:latin typeface="+mn-ea"/>
                  <a:ea typeface="+mn-ea"/>
                </a:rPr>
                <a:t>中职毕业生刘洪安开办早点铺，坚持用大豆色拉油炸油条，而且一天一换，用“良心”做油条</a:t>
              </a:r>
              <a:r>
                <a:rPr lang="zh-CN" altLang="en-US" sz="2600" dirty="0" smtClean="0">
                  <a:solidFill>
                    <a:schemeClr val="bg1"/>
                  </a:solidFill>
                  <a:latin typeface="+mn-ea"/>
                  <a:ea typeface="+mn-ea"/>
                </a:rPr>
                <a:t>。</a:t>
              </a:r>
              <a:endParaRPr lang="zh-CN" altLang="en-US" sz="2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39752" y="2492896"/>
            <a:ext cx="4572000" cy="3312368"/>
            <a:chOff x="7236296" y="1700808"/>
            <a:chExt cx="4572000" cy="3312368"/>
          </a:xfrm>
        </p:grpSpPr>
        <p:pic>
          <p:nvPicPr>
            <p:cNvPr id="36865" name="Picture 1" descr="C:\Users\Administrator\Desktop\诚信课件\第四届道德模范.jpg"/>
            <p:cNvPicPr>
              <a:picLocks noChangeAspect="1" noChangeArrowheads="1"/>
            </p:cNvPicPr>
            <p:nvPr/>
          </p:nvPicPr>
          <p:blipFill>
            <a:blip r:embed="rId6" cstate="print"/>
            <a:srcRect t="15073"/>
            <a:stretch>
              <a:fillRect/>
            </a:stretch>
          </p:blipFill>
          <p:spPr bwMode="auto">
            <a:xfrm>
              <a:off x="7596336" y="1700808"/>
              <a:ext cx="3816424" cy="2028592"/>
            </a:xfrm>
            <a:prstGeom prst="rect">
              <a:avLst/>
            </a:prstGeom>
            <a:noFill/>
          </p:spPr>
        </p:pic>
        <p:sp>
          <p:nvSpPr>
            <p:cNvPr id="19" name="矩形 18"/>
            <p:cNvSpPr/>
            <p:nvPr/>
          </p:nvSpPr>
          <p:spPr>
            <a:xfrm>
              <a:off x="7236296" y="3720514"/>
              <a:ext cx="4572000" cy="12926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2600" dirty="0" smtClean="0">
                  <a:latin typeface="+mn-ea"/>
                  <a:ea typeface="+mn-ea"/>
                </a:rPr>
                <a:t>    </a:t>
              </a:r>
              <a:r>
                <a:rPr lang="zh-CN" altLang="zh-CN" sz="2600" dirty="0" smtClean="0">
                  <a:solidFill>
                    <a:schemeClr val="bg1"/>
                  </a:solidFill>
                  <a:latin typeface="+mn-ea"/>
                  <a:ea typeface="+mn-ea"/>
                </a:rPr>
                <a:t>自</a:t>
              </a:r>
              <a:r>
                <a:rPr lang="en-US" altLang="zh-CN" sz="2600" dirty="0" smtClean="0">
                  <a:solidFill>
                    <a:schemeClr val="bg1"/>
                  </a:solidFill>
                  <a:latin typeface="+mn-ea"/>
                  <a:ea typeface="+mn-ea"/>
                </a:rPr>
                <a:t>2007</a:t>
              </a:r>
              <a:r>
                <a:rPr lang="zh-CN" altLang="zh-CN" sz="2600" dirty="0" smtClean="0">
                  <a:solidFill>
                    <a:schemeClr val="bg1"/>
                  </a:solidFill>
                  <a:latin typeface="+mn-ea"/>
                  <a:ea typeface="+mn-ea"/>
                </a:rPr>
                <a:t>年开展全国道德模范评选活动以来，我国共评出</a:t>
              </a:r>
              <a:r>
                <a:rPr lang="en-US" altLang="zh-CN" sz="2600" dirty="0" smtClean="0">
                  <a:solidFill>
                    <a:schemeClr val="bg1"/>
                  </a:solidFill>
                  <a:latin typeface="+mn-ea"/>
                  <a:ea typeface="+mn-ea"/>
                </a:rPr>
                <a:t>40</a:t>
              </a:r>
              <a:r>
                <a:rPr lang="zh-CN" altLang="zh-CN" sz="2600" dirty="0" smtClean="0">
                  <a:solidFill>
                    <a:schemeClr val="bg1"/>
                  </a:solidFill>
                  <a:latin typeface="+mn-ea"/>
                  <a:ea typeface="+mn-ea"/>
                </a:rPr>
                <a:t>余位诚实守信道德模范。</a:t>
              </a:r>
              <a:endParaRPr lang="zh-CN" altLang="en-US" sz="2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21" name="Picture 2" descr="http://pic5.nipic.com/20100125/4245649_213313021571_2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 r="2174" b="6101"/>
          <a:stretch>
            <a:fillRect/>
          </a:stretch>
        </p:blipFill>
        <p:spPr bwMode="auto">
          <a:xfrm>
            <a:off x="5580112" y="5808283"/>
            <a:ext cx="1152128" cy="1049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17372</TotalTime>
  <Words>649</Words>
  <Application>Microsoft Office PowerPoint</Application>
  <PresentationFormat>全屏显示(4:3)</PresentationFormat>
  <Paragraphs>67</Paragraphs>
  <Slides>11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目  录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南海问题面面观</dc:title>
  <dc:creator>Administrator</dc:creator>
  <cp:lastModifiedBy>微软用户</cp:lastModifiedBy>
  <cp:revision>1368</cp:revision>
  <dcterms:created xsi:type="dcterms:W3CDTF">2012-07-29T08:59:55Z</dcterms:created>
  <dcterms:modified xsi:type="dcterms:W3CDTF">2015-03-02T02:11:18Z</dcterms:modified>
</cp:coreProperties>
</file>