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2"/>
  </p:notesMasterIdLst>
  <p:sldIdLst>
    <p:sldId id="328" r:id="rId3"/>
    <p:sldId id="317" r:id="rId4"/>
    <p:sldId id="383" r:id="rId5"/>
    <p:sldId id="388" r:id="rId6"/>
    <p:sldId id="319" r:id="rId7"/>
    <p:sldId id="327" r:id="rId8"/>
    <p:sldId id="329" r:id="rId9"/>
    <p:sldId id="330" r:id="rId10"/>
    <p:sldId id="331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C0FF"/>
    <a:srgbClr val="C8667D"/>
    <a:srgbClr val="FA82B0"/>
    <a:srgbClr val="F2846E"/>
    <a:srgbClr val="FFB061"/>
    <a:srgbClr val="FFFF00"/>
    <a:srgbClr val="FFCC00"/>
    <a:srgbClr val="ECD47C"/>
    <a:srgbClr val="FFFF57"/>
    <a:srgbClr val="FFD5D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921" autoAdjust="0"/>
  </p:normalViewPr>
  <p:slideViewPr>
    <p:cSldViewPr>
      <p:cViewPr>
        <p:scale>
          <a:sx n="71" d="100"/>
          <a:sy n="71" d="100"/>
        </p:scale>
        <p:origin x="-1637" y="-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1.xlsx"/><Relationship Id="rId1" Type="http://schemas.openxmlformats.org/officeDocument/2006/relationships/image" Target="../media/image14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2.xlsx"/><Relationship Id="rId1" Type="http://schemas.openxmlformats.org/officeDocument/2006/relationships/image" Target="../media/image15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3.xlsx"/><Relationship Id="rId1" Type="http://schemas.openxmlformats.org/officeDocument/2006/relationships/image" Target="../media/image14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4.xlsx"/><Relationship Id="rId1" Type="http://schemas.openxmlformats.org/officeDocument/2006/relationships/image" Target="../media/image14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5.xlsx"/><Relationship Id="rId1" Type="http://schemas.openxmlformats.org/officeDocument/2006/relationships/image" Target="../media/image25.jpe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6.xlsx"/><Relationship Id="rId1" Type="http://schemas.openxmlformats.org/officeDocument/2006/relationships/image" Target="../media/image14.jpe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7.xlsx"/><Relationship Id="rId1" Type="http://schemas.openxmlformats.org/officeDocument/2006/relationships/image" Target="../media/image14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__8.xlsx"/><Relationship Id="rId1" Type="http://schemas.openxmlformats.org/officeDocument/2006/relationships/image" Target="../media/image14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/>
            </a:pPr>
            <a:r>
              <a:rPr lang="zh-CN" altLang="en-US" sz="2200" dirty="0">
                <a:latin typeface="宋体" pitchFamily="2" charset="-122"/>
                <a:ea typeface="宋体" pitchFamily="2" charset="-122"/>
              </a:rPr>
              <a:t>我国年度电冰箱</a:t>
            </a:r>
            <a:r>
              <a:rPr lang="zh-CN" altLang="en-US" sz="2200" dirty="0" smtClean="0">
                <a:latin typeface="宋体" pitchFamily="2" charset="-122"/>
                <a:ea typeface="宋体" pitchFamily="2" charset="-122"/>
              </a:rPr>
              <a:t>产量 </a:t>
            </a:r>
            <a:r>
              <a:rPr lang="zh-CN" altLang="en-US" sz="2200" b="0" baseline="0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1400" b="0" dirty="0" smtClean="0">
                <a:latin typeface="宋体" pitchFamily="2" charset="-122"/>
                <a:ea typeface="宋体" pitchFamily="2" charset="-122"/>
              </a:rPr>
              <a:t>单位</a:t>
            </a:r>
            <a:r>
              <a:rPr lang="zh-CN" altLang="en-US" sz="1400" b="0" dirty="0">
                <a:latin typeface="宋体" pitchFamily="2" charset="-122"/>
                <a:ea typeface="宋体" pitchFamily="2" charset="-122"/>
              </a:rPr>
              <a:t>：万</a:t>
            </a:r>
            <a:r>
              <a:rPr lang="zh-CN" altLang="en-US" sz="1400" b="0" dirty="0" smtClean="0">
                <a:latin typeface="宋体" pitchFamily="2" charset="-122"/>
                <a:ea typeface="宋体" pitchFamily="2" charset="-122"/>
              </a:rPr>
              <a:t>台</a:t>
            </a:r>
            <a:endParaRPr lang="zh-CN" altLang="en-US" sz="1400" b="0" dirty="0">
              <a:latin typeface="宋体" pitchFamily="2" charset="-122"/>
              <a:ea typeface="宋体" pitchFamily="2" charset="-122"/>
            </a:endParaRPr>
          </a:p>
        </c:rich>
      </c:tx>
      <c:layout>
        <c:manualLayout>
          <c:xMode val="edge"/>
          <c:yMode val="edge"/>
          <c:x val="0.17050369593637241"/>
          <c:y val="4.2175265550204545E-2"/>
        </c:manualLayout>
      </c:layout>
      <c:spPr>
        <a:noFill/>
        <a:effectLst>
          <a:outerShdw blurRad="50800" dist="38100" dir="13500000" algn="br" rotWithShape="0">
            <a:prstClr val="black">
              <a:alpha val="40000"/>
            </a:prstClr>
          </a:outerShdw>
        </a:effectLst>
      </c:spPr>
    </c:title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我国年度电冰箱产量（单位：万台）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5914707194450161E-2"/>
                  <c:y val="-8.4350531100409368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+mn-ea"/>
                      <a:ea typeface="+mn-ea"/>
                    </a:defRPr>
                  </a:pPr>
                  <a:endParaRPr lang="zh-CN"/>
                </a:p>
              </c:txPr>
              <c:showVal val="1"/>
            </c:dLbl>
            <c:dLbl>
              <c:idx val="25"/>
              <c:layout>
                <c:manualLayout>
                  <c:x val="-0.10804126786521462"/>
                  <c:y val="-4.6009380600223165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FF0000"/>
                        </a:solidFill>
                        <a:latin typeface="+mn-ea"/>
                        <a:ea typeface="+mn-ea"/>
                      </a:defRPr>
                    </a:pPr>
                    <a:r>
                      <a:rPr lang="en-US" altLang="en-US" dirty="0" smtClean="0">
                        <a:latin typeface="+mn-ea"/>
                        <a:ea typeface="+mn-ea"/>
                      </a:rPr>
                      <a:t>8</a:t>
                    </a:r>
                    <a:r>
                      <a:rPr lang="en-US" altLang="en-US" dirty="0" smtClean="0"/>
                      <a:t>427</a:t>
                    </a:r>
                    <a:endParaRPr lang="en-US" altLang="en-US" dirty="0"/>
                  </a:p>
                </c:rich>
              </c:tx>
              <c:spPr/>
              <c:showVal val="1"/>
            </c:dLbl>
            <c:delete val="1"/>
          </c:dLbls>
          <c:cat>
            <c:strRef>
              <c:f>Sheet1!$A$2:$A$27</c:f>
              <c:strCache>
                <c:ptCount val="26"/>
                <c:pt idx="0">
                  <c:v>1956年</c:v>
                </c:pt>
                <c:pt idx="1">
                  <c:v>1980年</c:v>
                </c:pt>
                <c:pt idx="2">
                  <c:v>1985年</c:v>
                </c:pt>
                <c:pt idx="3">
                  <c:v>1989年</c:v>
                </c:pt>
                <c:pt idx="4">
                  <c:v>1990年</c:v>
                </c:pt>
                <c:pt idx="5">
                  <c:v>1991年</c:v>
                </c:pt>
                <c:pt idx="6">
                  <c:v>1992年</c:v>
                </c:pt>
                <c:pt idx="7">
                  <c:v>1993年</c:v>
                </c:pt>
                <c:pt idx="8">
                  <c:v>1994年</c:v>
                </c:pt>
                <c:pt idx="9">
                  <c:v>1995年</c:v>
                </c:pt>
                <c:pt idx="10">
                  <c:v>1996年</c:v>
                </c:pt>
                <c:pt idx="11">
                  <c:v>1997年</c:v>
                </c:pt>
                <c:pt idx="12">
                  <c:v>1998年</c:v>
                </c:pt>
                <c:pt idx="13">
                  <c:v>1999年</c:v>
                </c:pt>
                <c:pt idx="14">
                  <c:v>2001年</c:v>
                </c:pt>
                <c:pt idx="15">
                  <c:v>2002年</c:v>
                </c:pt>
                <c:pt idx="16">
                  <c:v>2003年</c:v>
                </c:pt>
                <c:pt idx="17">
                  <c:v>2004年</c:v>
                </c:pt>
                <c:pt idx="18">
                  <c:v>2005年</c:v>
                </c:pt>
                <c:pt idx="19">
                  <c:v>2006年</c:v>
                </c:pt>
                <c:pt idx="20">
                  <c:v>2007年</c:v>
                </c:pt>
                <c:pt idx="21">
                  <c:v>2008年</c:v>
                </c:pt>
                <c:pt idx="22">
                  <c:v>2009年</c:v>
                </c:pt>
                <c:pt idx="23">
                  <c:v>2010年</c:v>
                </c:pt>
                <c:pt idx="24">
                  <c:v>2011年</c:v>
                </c:pt>
                <c:pt idx="25">
                  <c:v>2012年</c:v>
                </c:pt>
              </c:strCache>
            </c:strRef>
          </c:cat>
          <c:val>
            <c:numRef>
              <c:f>Sheet1!$B$2:$B$27</c:f>
              <c:numCache>
                <c:formatCode>0.00</c:formatCode>
                <c:ptCount val="26"/>
                <c:pt idx="0" formatCode="General">
                  <c:v>3.0000000000000051E-2</c:v>
                </c:pt>
                <c:pt idx="1">
                  <c:v>4.9000000000000004</c:v>
                </c:pt>
                <c:pt idx="2">
                  <c:v>144.81</c:v>
                </c:pt>
                <c:pt idx="3">
                  <c:v>670.79000000000053</c:v>
                </c:pt>
                <c:pt idx="4">
                  <c:v>463.06</c:v>
                </c:pt>
                <c:pt idx="5">
                  <c:v>469.94</c:v>
                </c:pt>
                <c:pt idx="6">
                  <c:v>485.76</c:v>
                </c:pt>
                <c:pt idx="7">
                  <c:v>596.66</c:v>
                </c:pt>
                <c:pt idx="8">
                  <c:v>768.12</c:v>
                </c:pt>
                <c:pt idx="9">
                  <c:v>918.54</c:v>
                </c:pt>
                <c:pt idx="10">
                  <c:v>979.65</c:v>
                </c:pt>
                <c:pt idx="11">
                  <c:v>1044.43</c:v>
                </c:pt>
                <c:pt idx="12">
                  <c:v>1060</c:v>
                </c:pt>
                <c:pt idx="13">
                  <c:v>1210</c:v>
                </c:pt>
                <c:pt idx="14">
                  <c:v>1351.26</c:v>
                </c:pt>
                <c:pt idx="15">
                  <c:v>1598.87</c:v>
                </c:pt>
                <c:pt idx="16">
                  <c:v>2242.56</c:v>
                </c:pt>
                <c:pt idx="17">
                  <c:v>3007.59</c:v>
                </c:pt>
                <c:pt idx="18">
                  <c:v>2987.06</c:v>
                </c:pt>
                <c:pt idx="19">
                  <c:v>3530.8900000000012</c:v>
                </c:pt>
                <c:pt idx="20" formatCode="General">
                  <c:v>4397.13</c:v>
                </c:pt>
                <c:pt idx="21" formatCode="General">
                  <c:v>4799.95</c:v>
                </c:pt>
                <c:pt idx="22" formatCode="General">
                  <c:v>5930.45</c:v>
                </c:pt>
                <c:pt idx="23" formatCode="General">
                  <c:v>7295.72</c:v>
                </c:pt>
                <c:pt idx="24" formatCode="General">
                  <c:v>8699.2000000000007</c:v>
                </c:pt>
                <c:pt idx="25">
                  <c:v>8427</c:v>
                </c:pt>
              </c:numCache>
            </c:numRef>
          </c:val>
        </c:ser>
        <c:marker val="1"/>
        <c:axId val="218634112"/>
        <c:axId val="218653824"/>
      </c:lineChart>
      <c:catAx>
        <c:axId val="218634112"/>
        <c:scaling>
          <c:orientation val="minMax"/>
        </c:scaling>
        <c:axPos val="b"/>
        <c:majorTickMark val="none"/>
        <c:tickLblPos val="nextTo"/>
        <c:txPr>
          <a:bodyPr rot="0" vert="horz"/>
          <a:lstStyle/>
          <a:p>
            <a:pPr>
              <a:defRPr sz="1600">
                <a:latin typeface="宋体" pitchFamily="2" charset="-122"/>
                <a:ea typeface="宋体" pitchFamily="2" charset="-122"/>
              </a:defRPr>
            </a:pPr>
            <a:endParaRPr lang="zh-CN"/>
          </a:p>
        </c:txPr>
        <c:crossAx val="218653824"/>
        <c:crosses val="autoZero"/>
        <c:lblAlgn val="ctr"/>
        <c:lblOffset val="100"/>
        <c:tickLblSkip val="5"/>
      </c:catAx>
      <c:valAx>
        <c:axId val="21865382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600">
                <a:latin typeface="宋体" pitchFamily="2" charset="-122"/>
                <a:ea typeface="宋体" pitchFamily="2" charset="-122"/>
              </a:defRPr>
            </a:pPr>
            <a:endParaRPr lang="zh-CN"/>
          </a:p>
        </c:txPr>
        <c:crossAx val="218634112"/>
        <c:crosses val="autoZero"/>
        <c:crossBetween val="between"/>
      </c:valAx>
      <c:spPr>
        <a:blipFill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>
          <a:bevelT/>
        </a:sp3d>
      </c:spPr>
    </c:plotArea>
    <c:plotVisOnly val="1"/>
  </c:chart>
  <c:txPr>
    <a:bodyPr/>
    <a:lstStyle/>
    <a:p>
      <a:pPr>
        <a:defRPr sz="1800"/>
      </a:pPr>
      <a:endParaRPr lang="zh-CN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>
              <a:defRPr/>
            </a:pPr>
            <a:r>
              <a:rPr lang="zh-CN" altLang="en-US" sz="2200" dirty="0">
                <a:latin typeface="宋体" pitchFamily="2" charset="-122"/>
                <a:ea typeface="宋体" pitchFamily="2" charset="-122"/>
              </a:rPr>
              <a:t>我国年度粮食产量 </a:t>
            </a:r>
            <a:r>
              <a:rPr lang="zh-CN" altLang="en-US" sz="1400" b="0" dirty="0">
                <a:latin typeface="宋体" pitchFamily="2" charset="-122"/>
                <a:ea typeface="宋体" pitchFamily="2" charset="-122"/>
              </a:rPr>
              <a:t>单位：万吨</a:t>
            </a:r>
          </a:p>
        </c:rich>
      </c:tx>
      <c:layout>
        <c:manualLayout>
          <c:xMode val="edge"/>
          <c:yMode val="edge"/>
          <c:x val="0.15526899138103692"/>
          <c:y val="0.79075226209433525"/>
        </c:manualLayout>
      </c:layout>
    </c:title>
    <c:view3D>
      <c:rotX val="20"/>
      <c:rotY val="50"/>
      <c:rAngAx val="1"/>
    </c:view3D>
    <c:sideWall>
      <c:spPr>
        <a:blipFill>
          <a:blip xmlns:r="http://schemas.openxmlformats.org/officeDocument/2006/relationships" r:embed="rId1"/>
          <a:stretch>
            <a:fillRect/>
          </a:stretch>
        </a:blipFill>
      </c:spPr>
    </c:sideWall>
    <c:backWall>
      <c:spPr>
        <a:blipFill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threePt" dir="t"/>
        </a:scene3d>
        <a:sp3d/>
      </c:spPr>
      <c:pictureOptions>
        <c:pictureFormat val="stretch"/>
      </c:pictureOptions>
    </c:backWall>
    <c:plotArea>
      <c:layout/>
      <c:bar3DChart>
        <c:barDir val="col"/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我国年度粮食产量 单位：万吨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9"/>
              <c:layout>
                <c:manualLayout>
                  <c:x val="2.9155348881628397E-3"/>
                  <c:y val="-7.8386352133713588E-3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dirty="0" smtClean="0"/>
                      <a:t>58957</a:t>
                    </a:r>
                    <a:endParaRPr lang="en-US" altLang="en-US" dirty="0"/>
                  </a:p>
                </c:rich>
              </c:tx>
              <c:showVal val="1"/>
            </c:dLbl>
            <c:delete val="1"/>
          </c:dLbls>
          <c:cat>
            <c:strRef>
              <c:f>Sheet1!$A$2:$A$11</c:f>
              <c:strCache>
                <c:ptCount val="10"/>
                <c:pt idx="0">
                  <c:v>1949年</c:v>
                </c:pt>
                <c:pt idx="1">
                  <c:v>1978年</c:v>
                </c:pt>
                <c:pt idx="2">
                  <c:v>1980年</c:v>
                </c:pt>
                <c:pt idx="3">
                  <c:v>1990年</c:v>
                </c:pt>
                <c:pt idx="4">
                  <c:v>1996年</c:v>
                </c:pt>
                <c:pt idx="5">
                  <c:v>1999年</c:v>
                </c:pt>
                <c:pt idx="6">
                  <c:v>2005年</c:v>
                </c:pt>
                <c:pt idx="7">
                  <c:v>2008年</c:v>
                </c:pt>
                <c:pt idx="8">
                  <c:v>2011年</c:v>
                </c:pt>
                <c:pt idx="9">
                  <c:v>2012年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 formatCode="General">
                  <c:v>11318</c:v>
                </c:pt>
                <c:pt idx="1">
                  <c:v>30476.5</c:v>
                </c:pt>
                <c:pt idx="2">
                  <c:v>32055.5</c:v>
                </c:pt>
                <c:pt idx="3">
                  <c:v>44624.3</c:v>
                </c:pt>
                <c:pt idx="4">
                  <c:v>50453.5</c:v>
                </c:pt>
                <c:pt idx="5">
                  <c:v>50838.58</c:v>
                </c:pt>
                <c:pt idx="6">
                  <c:v>48402.190489719047</c:v>
                </c:pt>
                <c:pt idx="7">
                  <c:v>52870.915735823735</c:v>
                </c:pt>
                <c:pt idx="8">
                  <c:v>57120.849063637594</c:v>
                </c:pt>
                <c:pt idx="9">
                  <c:v>58957</c:v>
                </c:pt>
              </c:numCache>
            </c:numRef>
          </c:val>
        </c:ser>
        <c:shape val="pyramid"/>
        <c:axId val="229339520"/>
        <c:axId val="229341056"/>
        <c:axId val="206942208"/>
      </c:bar3DChart>
      <c:catAx>
        <c:axId val="229339520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600">
                <a:latin typeface="宋体" pitchFamily="2" charset="-122"/>
                <a:ea typeface="宋体" pitchFamily="2" charset="-122"/>
              </a:defRPr>
            </a:pPr>
            <a:endParaRPr lang="zh-CN"/>
          </a:p>
        </c:txPr>
        <c:crossAx val="229341056"/>
        <c:crosses val="autoZero"/>
        <c:auto val="1"/>
        <c:lblAlgn val="ctr"/>
        <c:lblOffset val="100"/>
      </c:catAx>
      <c:valAx>
        <c:axId val="22934105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>
                <a:latin typeface="宋体" pitchFamily="2" charset="-122"/>
                <a:ea typeface="宋体" pitchFamily="2" charset="-122"/>
              </a:defRPr>
            </a:pPr>
            <a:endParaRPr lang="zh-CN"/>
          </a:p>
        </c:txPr>
        <c:crossAx val="229339520"/>
        <c:crosses val="autoZero"/>
        <c:crossBetween val="between"/>
      </c:valAx>
      <c:serAx>
        <c:axId val="206942208"/>
        <c:scaling>
          <c:orientation val="minMax"/>
        </c:scaling>
        <c:delete val="1"/>
        <c:axPos val="b"/>
        <c:tickLblPos val="none"/>
        <c:crossAx val="229341056"/>
        <c:crosses val="autoZero"/>
      </c:serAx>
    </c:plotArea>
    <c:plotVisOnly val="1"/>
  </c:chart>
  <c:txPr>
    <a:bodyPr/>
    <a:lstStyle/>
    <a:p>
      <a:pPr>
        <a:defRPr sz="1800"/>
      </a:pPr>
      <a:endParaRPr lang="zh-CN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/>
          <a:lstStyle/>
          <a:p>
            <a:pPr>
              <a:defRPr sz="1800"/>
            </a:pPr>
            <a:r>
              <a:rPr lang="zh-CN" altLang="en-US" sz="2200" dirty="0" smtClean="0">
                <a:latin typeface="宋体" pitchFamily="2" charset="-122"/>
                <a:ea typeface="宋体" pitchFamily="2" charset="-122"/>
              </a:rPr>
              <a:t>我国年度肉类产量  </a:t>
            </a:r>
            <a:r>
              <a:rPr lang="zh-CN" altLang="en-US" sz="1400" b="0" dirty="0" smtClean="0">
                <a:latin typeface="宋体" pitchFamily="2" charset="-122"/>
                <a:ea typeface="宋体" pitchFamily="2" charset="-122"/>
              </a:rPr>
              <a:t>单位</a:t>
            </a:r>
            <a:r>
              <a:rPr lang="zh-CN" altLang="en-US" sz="1400" b="0" dirty="0">
                <a:latin typeface="宋体" pitchFamily="2" charset="-122"/>
                <a:ea typeface="宋体" pitchFamily="2" charset="-122"/>
              </a:rPr>
              <a:t>：万</a:t>
            </a:r>
            <a:r>
              <a:rPr lang="zh-CN" altLang="en-US" sz="1400" b="0" dirty="0" smtClean="0">
                <a:latin typeface="宋体" pitchFamily="2" charset="-122"/>
                <a:ea typeface="宋体" pitchFamily="2" charset="-122"/>
              </a:rPr>
              <a:t>吨</a:t>
            </a:r>
            <a:endParaRPr lang="zh-CN" altLang="en-US" sz="1800" b="0" dirty="0">
              <a:latin typeface="宋体" pitchFamily="2" charset="-122"/>
              <a:ea typeface="宋体" pitchFamily="2" charset="-122"/>
            </a:endParaRPr>
          </a:p>
        </c:rich>
      </c:tx>
      <c:layout>
        <c:manualLayout>
          <c:xMode val="edge"/>
          <c:yMode val="edge"/>
          <c:x val="0.25362533792541581"/>
          <c:y val="1.7055049438951236E-2"/>
        </c:manualLayout>
      </c:layout>
      <c:spPr>
        <a:noFill/>
        <a:effectLst>
          <a:outerShdw blurRad="50800" dist="38100" dir="13500000" algn="br" rotWithShape="0">
            <a:prstClr val="black">
              <a:alpha val="40000"/>
            </a:prstClr>
          </a:outerShdw>
        </a:effectLst>
      </c:spPr>
    </c:title>
    <c:plotArea>
      <c:layout>
        <c:manualLayout>
          <c:layoutTarget val="inner"/>
          <c:xMode val="edge"/>
          <c:yMode val="edge"/>
          <c:x val="0.14599451912750441"/>
          <c:y val="0.15285338666074141"/>
          <c:w val="0.78319131207643677"/>
          <c:h val="0.737013942895233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谷物产量 单位：万吨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92D050"/>
              </a:solidFill>
            </c:spPr>
          </c:dPt>
          <c:dPt>
            <c:idx val="8"/>
            <c:spPr>
              <a:solidFill>
                <a:srgbClr val="0070C0"/>
              </a:solidFill>
            </c:spPr>
          </c:dPt>
          <c:dPt>
            <c:idx val="13"/>
            <c:spPr>
              <a:solidFill>
                <a:srgbClr val="7030A0"/>
              </a:solidFill>
            </c:spPr>
          </c:dPt>
          <c:dPt>
            <c:idx val="16"/>
            <c:spPr>
              <a:solidFill>
                <a:srgbClr val="00B0F0"/>
              </a:solidFill>
            </c:spPr>
          </c:dPt>
          <c:dPt>
            <c:idx val="20"/>
            <c:spPr>
              <a:solidFill>
                <a:srgbClr val="00B050"/>
              </a:solidFill>
            </c:spPr>
          </c:dPt>
          <c:trendline>
            <c:spPr>
              <a:ln w="28575">
                <a:solidFill>
                  <a:schemeClr val="tx2"/>
                </a:solidFill>
              </a:ln>
            </c:spPr>
            <c:trendlineType val="poly"/>
            <c:order val="2"/>
          </c:trendline>
          <c:cat>
            <c:strRef>
              <c:f>Sheet1!$A$2:$A$22</c:f>
              <c:strCache>
                <c:ptCount val="21"/>
                <c:pt idx="0">
                  <c:v>1991年</c:v>
                </c:pt>
                <c:pt idx="1">
                  <c:v>1993年</c:v>
                </c:pt>
                <c:pt idx="2">
                  <c:v>1994年</c:v>
                </c:pt>
                <c:pt idx="3">
                  <c:v>1995年</c:v>
                </c:pt>
                <c:pt idx="4">
                  <c:v>1996年</c:v>
                </c:pt>
                <c:pt idx="5">
                  <c:v>1997年</c:v>
                </c:pt>
                <c:pt idx="6">
                  <c:v>1998年</c:v>
                </c:pt>
                <c:pt idx="7">
                  <c:v>1999年</c:v>
                </c:pt>
                <c:pt idx="8">
                  <c:v>2000年</c:v>
                </c:pt>
                <c:pt idx="9">
                  <c:v>2001年</c:v>
                </c:pt>
                <c:pt idx="10">
                  <c:v>2002年</c:v>
                </c:pt>
                <c:pt idx="11">
                  <c:v>2003年</c:v>
                </c:pt>
                <c:pt idx="12">
                  <c:v>2004年</c:v>
                </c:pt>
                <c:pt idx="13">
                  <c:v>2005年</c:v>
                </c:pt>
                <c:pt idx="14">
                  <c:v>2006年</c:v>
                </c:pt>
                <c:pt idx="15">
                  <c:v>2007年</c:v>
                </c:pt>
                <c:pt idx="16">
                  <c:v>2008年</c:v>
                </c:pt>
                <c:pt idx="17">
                  <c:v>2009年</c:v>
                </c:pt>
                <c:pt idx="18">
                  <c:v>2010年</c:v>
                </c:pt>
                <c:pt idx="19">
                  <c:v>2011年</c:v>
                </c:pt>
                <c:pt idx="20">
                  <c:v>2012年</c:v>
                </c:pt>
              </c:strCache>
            </c:strRef>
          </c:cat>
          <c:val>
            <c:numRef>
              <c:f>Sheet1!$B$2:$B$22</c:f>
              <c:numCache>
                <c:formatCode>0.0</c:formatCode>
                <c:ptCount val="21"/>
                <c:pt idx="0">
                  <c:v>3144.4</c:v>
                </c:pt>
                <c:pt idx="1">
                  <c:v>3841.5</c:v>
                </c:pt>
                <c:pt idx="2">
                  <c:v>4499.3</c:v>
                </c:pt>
                <c:pt idx="3">
                  <c:v>5260.1</c:v>
                </c:pt>
                <c:pt idx="4">
                  <c:v>4595.4000000000005</c:v>
                </c:pt>
                <c:pt idx="5">
                  <c:v>5268.8</c:v>
                </c:pt>
                <c:pt idx="6">
                  <c:v>5723.8</c:v>
                </c:pt>
                <c:pt idx="7">
                  <c:v>5949</c:v>
                </c:pt>
                <c:pt idx="8">
                  <c:v>6125.4</c:v>
                </c:pt>
                <c:pt idx="9">
                  <c:v>6333.9</c:v>
                </c:pt>
                <c:pt idx="10">
                  <c:v>6586.5</c:v>
                </c:pt>
                <c:pt idx="11">
                  <c:v>6932.9</c:v>
                </c:pt>
                <c:pt idx="12">
                  <c:v>7244.8</c:v>
                </c:pt>
                <c:pt idx="13">
                  <c:v>7743.1</c:v>
                </c:pt>
                <c:pt idx="14">
                  <c:v>7089</c:v>
                </c:pt>
                <c:pt idx="15">
                  <c:v>6865.7</c:v>
                </c:pt>
                <c:pt idx="16">
                  <c:v>7278.7</c:v>
                </c:pt>
                <c:pt idx="17">
                  <c:v>7649.7</c:v>
                </c:pt>
                <c:pt idx="18">
                  <c:v>7925.8</c:v>
                </c:pt>
                <c:pt idx="19">
                  <c:v>7957.8</c:v>
                </c:pt>
                <c:pt idx="20">
                  <c:v>7642</c:v>
                </c:pt>
              </c:numCache>
            </c:numRef>
          </c:val>
        </c:ser>
        <c:axId val="227977472"/>
        <c:axId val="227983360"/>
      </c:barChart>
      <c:catAx>
        <c:axId val="227977472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600">
                <a:latin typeface="宋体" pitchFamily="2" charset="-122"/>
                <a:ea typeface="宋体" pitchFamily="2" charset="-122"/>
              </a:defRPr>
            </a:pPr>
            <a:endParaRPr lang="zh-CN"/>
          </a:p>
        </c:txPr>
        <c:crossAx val="227983360"/>
        <c:crosses val="autoZero"/>
        <c:auto val="1"/>
        <c:lblAlgn val="ctr"/>
        <c:lblOffset val="100"/>
        <c:tickLblSkip val="4"/>
      </c:catAx>
      <c:valAx>
        <c:axId val="227983360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>
                <a:latin typeface="宋体" pitchFamily="2" charset="-122"/>
                <a:ea typeface="宋体" pitchFamily="2" charset="-122"/>
              </a:defRPr>
            </a:pPr>
            <a:endParaRPr lang="zh-CN"/>
          </a:p>
        </c:txPr>
        <c:crossAx val="227977472"/>
        <c:crosses val="autoZero"/>
        <c:crossBetween val="between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</c:chart>
  <c:txPr>
    <a:bodyPr/>
    <a:lstStyle/>
    <a:p>
      <a:pPr>
        <a:defRPr sz="1800"/>
      </a:pPr>
      <a:endParaRPr lang="zh-CN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 algn="r">
              <a:defRPr/>
            </a:pPr>
            <a:r>
              <a:rPr lang="zh-CN" altLang="en-US" sz="2000" dirty="0">
                <a:latin typeface="宋体" pitchFamily="2" charset="-122"/>
                <a:ea typeface="宋体" pitchFamily="2" charset="-122"/>
              </a:rPr>
              <a:t>我国年度货物进出口</a:t>
            </a:r>
            <a:r>
              <a:rPr lang="zh-CN" altLang="en-US" sz="2000" dirty="0" smtClean="0">
                <a:latin typeface="宋体" pitchFamily="2" charset="-122"/>
                <a:ea typeface="宋体" pitchFamily="2" charset="-122"/>
              </a:rPr>
              <a:t>总额</a:t>
            </a:r>
            <a:endParaRPr lang="en-US" altLang="zh-CN" sz="2000" dirty="0" smtClean="0">
              <a:latin typeface="宋体" pitchFamily="2" charset="-122"/>
              <a:ea typeface="宋体" pitchFamily="2" charset="-122"/>
            </a:endParaRPr>
          </a:p>
          <a:p>
            <a:pPr algn="r">
              <a:defRPr/>
            </a:pPr>
            <a:r>
              <a:rPr lang="zh-CN" altLang="en-US" sz="1400" b="0" dirty="0" smtClean="0">
                <a:latin typeface="宋体" pitchFamily="2" charset="-122"/>
                <a:ea typeface="宋体" pitchFamily="2" charset="-122"/>
              </a:rPr>
              <a:t>单位</a:t>
            </a:r>
            <a:r>
              <a:rPr lang="zh-CN" altLang="en-US" sz="1400" b="0" dirty="0">
                <a:latin typeface="宋体" pitchFamily="2" charset="-122"/>
                <a:ea typeface="宋体" pitchFamily="2" charset="-122"/>
              </a:rPr>
              <a:t>：亿</a:t>
            </a:r>
            <a:r>
              <a:rPr lang="zh-CN" altLang="en-US" sz="1400" b="0" dirty="0" smtClean="0">
                <a:latin typeface="宋体" pitchFamily="2" charset="-122"/>
                <a:ea typeface="宋体" pitchFamily="2" charset="-122"/>
              </a:rPr>
              <a:t>美元</a:t>
            </a:r>
            <a:endParaRPr lang="zh-CN" altLang="en-US" sz="1400" b="0" dirty="0">
              <a:latin typeface="宋体" pitchFamily="2" charset="-122"/>
              <a:ea typeface="宋体" pitchFamily="2" charset="-122"/>
            </a:endParaRPr>
          </a:p>
        </c:rich>
      </c:tx>
      <c:layout>
        <c:manualLayout>
          <c:xMode val="edge"/>
          <c:yMode val="edge"/>
          <c:x val="0.20071369386099308"/>
          <c:y val="8.9103062622671619E-2"/>
        </c:manualLayout>
      </c:layout>
    </c:title>
    <c:view3D>
      <c:rAngAx val="1"/>
    </c:view3D>
    <c:sideWall>
      <c:spPr>
        <a:blipFill>
          <a:blip xmlns:r="http://schemas.openxmlformats.org/officeDocument/2006/relationships" r:embed="rId1"/>
          <a:stretch>
            <a:fillRect/>
          </a:stretch>
        </a:blipFill>
      </c:spPr>
    </c:sideWall>
    <c:backWall>
      <c:spPr>
        <a:blipFill>
          <a:blip xmlns:r="http://schemas.openxmlformats.org/officeDocument/2006/relationships" r:embed="rId1"/>
          <a:stretch>
            <a:fillRect/>
          </a:stretch>
        </a:blipFill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我国年度货物进出口总额（单位：亿美元）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6.2709081706970884E-2"/>
                </c:manualLayout>
              </c:layout>
              <c:showVal val="1"/>
            </c:dLbl>
            <c:dLbl>
              <c:idx val="24"/>
              <c:layout>
                <c:manualLayout>
                  <c:x val="-9.5714951395432873E-2"/>
                  <c:y val="-0.28219086768136881"/>
                </c:manualLayout>
              </c:layout>
              <c:showVal val="1"/>
            </c:dLbl>
            <c:delete val="1"/>
          </c:dLbls>
          <c:cat>
            <c:strRef>
              <c:f>Sheet1!$A$2:$A$26</c:f>
              <c:strCache>
                <c:ptCount val="25"/>
                <c:pt idx="0">
                  <c:v>1950年</c:v>
                </c:pt>
                <c:pt idx="1">
                  <c:v>1978年</c:v>
                </c:pt>
                <c:pt idx="2">
                  <c:v>1980年</c:v>
                </c:pt>
                <c:pt idx="3">
                  <c:v>1985年</c:v>
                </c:pt>
                <c:pt idx="4">
                  <c:v>1990年</c:v>
                </c:pt>
                <c:pt idx="5">
                  <c:v>1992年</c:v>
                </c:pt>
                <c:pt idx="6">
                  <c:v>1993年</c:v>
                </c:pt>
                <c:pt idx="7">
                  <c:v>1994年</c:v>
                </c:pt>
                <c:pt idx="8">
                  <c:v>1995年</c:v>
                </c:pt>
                <c:pt idx="9">
                  <c:v>1996年</c:v>
                </c:pt>
                <c:pt idx="10">
                  <c:v>1997年</c:v>
                </c:pt>
                <c:pt idx="11">
                  <c:v>1998年</c:v>
                </c:pt>
                <c:pt idx="12">
                  <c:v>1999年</c:v>
                </c:pt>
                <c:pt idx="13">
                  <c:v>2000年</c:v>
                </c:pt>
                <c:pt idx="14">
                  <c:v>2001年</c:v>
                </c:pt>
                <c:pt idx="15">
                  <c:v>2002年</c:v>
                </c:pt>
                <c:pt idx="16">
                  <c:v>2003年</c:v>
                </c:pt>
                <c:pt idx="17">
                  <c:v>2004年</c:v>
                </c:pt>
                <c:pt idx="18">
                  <c:v>2005年</c:v>
                </c:pt>
                <c:pt idx="19">
                  <c:v>2006年</c:v>
                </c:pt>
                <c:pt idx="20">
                  <c:v>2007年</c:v>
                </c:pt>
                <c:pt idx="21">
                  <c:v>2008年</c:v>
                </c:pt>
                <c:pt idx="22">
                  <c:v>2009年</c:v>
                </c:pt>
                <c:pt idx="23">
                  <c:v>2011年</c:v>
                </c:pt>
                <c:pt idx="24">
                  <c:v>2012年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11.3</c:v>
                </c:pt>
                <c:pt idx="1">
                  <c:v>206.4</c:v>
                </c:pt>
                <c:pt idx="2">
                  <c:v>381.4</c:v>
                </c:pt>
                <c:pt idx="3">
                  <c:v>696</c:v>
                </c:pt>
                <c:pt idx="4">
                  <c:v>1154.4000000000001</c:v>
                </c:pt>
                <c:pt idx="5">
                  <c:v>1655.3</c:v>
                </c:pt>
                <c:pt idx="6">
                  <c:v>1957</c:v>
                </c:pt>
                <c:pt idx="7">
                  <c:v>2366.1999999999998</c:v>
                </c:pt>
                <c:pt idx="8">
                  <c:v>2808.6</c:v>
                </c:pt>
                <c:pt idx="9">
                  <c:v>2898.8</c:v>
                </c:pt>
                <c:pt idx="10">
                  <c:v>3251.6</c:v>
                </c:pt>
                <c:pt idx="11">
                  <c:v>3239.5</c:v>
                </c:pt>
                <c:pt idx="12">
                  <c:v>3606.3</c:v>
                </c:pt>
                <c:pt idx="13">
                  <c:v>4742.9000000000005</c:v>
                </c:pt>
                <c:pt idx="14">
                  <c:v>5096.5</c:v>
                </c:pt>
                <c:pt idx="15">
                  <c:v>6207.7</c:v>
                </c:pt>
                <c:pt idx="16">
                  <c:v>8509.9</c:v>
                </c:pt>
                <c:pt idx="17">
                  <c:v>11545.5</c:v>
                </c:pt>
                <c:pt idx="18">
                  <c:v>14219.1</c:v>
                </c:pt>
                <c:pt idx="19">
                  <c:v>17604.400000000001</c:v>
                </c:pt>
                <c:pt idx="20">
                  <c:v>21765.7</c:v>
                </c:pt>
                <c:pt idx="21">
                  <c:v>25632.6</c:v>
                </c:pt>
                <c:pt idx="22">
                  <c:v>22075.4</c:v>
                </c:pt>
                <c:pt idx="23">
                  <c:v>36418.6</c:v>
                </c:pt>
                <c:pt idx="24">
                  <c:v>38667.599999999999</c:v>
                </c:pt>
              </c:numCache>
            </c:numRef>
          </c:val>
        </c:ser>
        <c:gapWidth val="55"/>
        <c:gapDepth val="55"/>
        <c:shape val="box"/>
        <c:axId val="231087104"/>
        <c:axId val="231448960"/>
        <c:axId val="0"/>
      </c:bar3DChart>
      <c:catAx>
        <c:axId val="231087104"/>
        <c:scaling>
          <c:orientation val="minMax"/>
        </c:scaling>
        <c:axPos val="b"/>
        <c:majorTickMark val="none"/>
        <c:tickLblPos val="nextTo"/>
        <c:txPr>
          <a:bodyPr rot="0" vert="horz"/>
          <a:lstStyle/>
          <a:p>
            <a:pPr>
              <a:defRPr sz="1600">
                <a:latin typeface="宋体" pitchFamily="2" charset="-122"/>
                <a:ea typeface="宋体" pitchFamily="2" charset="-122"/>
              </a:defRPr>
            </a:pPr>
            <a:endParaRPr lang="zh-CN"/>
          </a:p>
        </c:txPr>
        <c:crossAx val="231448960"/>
        <c:crosses val="autoZero"/>
        <c:auto val="1"/>
        <c:lblAlgn val="ctr"/>
        <c:lblOffset val="100"/>
        <c:tickLblSkip val="6"/>
      </c:catAx>
      <c:valAx>
        <c:axId val="2314489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600">
                <a:latin typeface="宋体" pitchFamily="2" charset="-122"/>
                <a:ea typeface="宋体" pitchFamily="2" charset="-122"/>
              </a:defRPr>
            </a:pPr>
            <a:endParaRPr lang="zh-CN"/>
          </a:p>
        </c:txPr>
        <c:crossAx val="2310871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zh-CN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 algn="ctr">
              <a:defRPr sz="1800"/>
            </a:pPr>
            <a:r>
              <a:rPr lang="zh-CN" altLang="en-US" sz="2200" dirty="0" smtClean="0">
                <a:latin typeface="宋体" pitchFamily="2" charset="-122"/>
                <a:ea typeface="宋体" pitchFamily="2" charset="-122"/>
              </a:rPr>
              <a:t>我国年度实际</a:t>
            </a:r>
            <a:r>
              <a:rPr lang="zh-CN" altLang="en-US" sz="2200" dirty="0">
                <a:latin typeface="宋体" pitchFamily="2" charset="-122"/>
                <a:ea typeface="宋体" pitchFamily="2" charset="-122"/>
              </a:rPr>
              <a:t>利用外资</a:t>
            </a:r>
            <a:r>
              <a:rPr lang="zh-CN" altLang="en-US" sz="2200" dirty="0" smtClean="0">
                <a:latin typeface="宋体" pitchFamily="2" charset="-122"/>
                <a:ea typeface="宋体" pitchFamily="2" charset="-122"/>
              </a:rPr>
              <a:t>情况 </a:t>
            </a:r>
            <a:endParaRPr lang="en-US" altLang="zh-CN" sz="2200" dirty="0" smtClean="0">
              <a:latin typeface="宋体" pitchFamily="2" charset="-122"/>
              <a:ea typeface="宋体" pitchFamily="2" charset="-122"/>
            </a:endParaRPr>
          </a:p>
          <a:p>
            <a:pPr algn="ctr">
              <a:defRPr sz="1800"/>
            </a:pPr>
            <a:r>
              <a:rPr lang="zh-CN" altLang="en-US" sz="1300" b="0" dirty="0" smtClean="0">
                <a:latin typeface="宋体" pitchFamily="2" charset="-122"/>
                <a:ea typeface="宋体" pitchFamily="2" charset="-122"/>
              </a:rPr>
              <a:t>            </a:t>
            </a:r>
            <a:r>
              <a:rPr lang="zh-CN" altLang="en-US" sz="1400" b="0" dirty="0" smtClean="0">
                <a:latin typeface="宋体" pitchFamily="2" charset="-122"/>
                <a:ea typeface="宋体" pitchFamily="2" charset="-122"/>
              </a:rPr>
              <a:t>单位</a:t>
            </a:r>
            <a:r>
              <a:rPr lang="zh-CN" altLang="en-US" sz="1400" b="0" dirty="0">
                <a:latin typeface="宋体" pitchFamily="2" charset="-122"/>
                <a:ea typeface="宋体" pitchFamily="2" charset="-122"/>
              </a:rPr>
              <a:t>：亿</a:t>
            </a:r>
            <a:r>
              <a:rPr lang="zh-CN" altLang="en-US" sz="1400" b="0" dirty="0" smtClean="0">
                <a:latin typeface="宋体" pitchFamily="2" charset="-122"/>
                <a:ea typeface="宋体" pitchFamily="2" charset="-122"/>
              </a:rPr>
              <a:t>美元</a:t>
            </a:r>
            <a:endParaRPr lang="zh-CN" altLang="en-US" sz="1300" b="0" dirty="0">
              <a:latin typeface="宋体" pitchFamily="2" charset="-122"/>
              <a:ea typeface="宋体" pitchFamily="2" charset="-122"/>
            </a:endParaRPr>
          </a:p>
        </c:rich>
      </c:tx>
      <c:layout>
        <c:manualLayout>
          <c:xMode val="edge"/>
          <c:yMode val="edge"/>
          <c:x val="0.19648919888455041"/>
          <c:y val="6.6405500398945563E-2"/>
        </c:manualLayout>
      </c:layout>
      <c:spPr>
        <a:noFill/>
        <a:effectLst>
          <a:outerShdw blurRad="50800" dist="38100" dir="13500000" algn="br" rotWithShape="0">
            <a:prstClr val="black">
              <a:alpha val="40000"/>
            </a:prstClr>
          </a:outerShdw>
        </a:effectLst>
      </c:spPr>
    </c:title>
    <c:view3D>
      <c:rotX val="10"/>
      <c:rotY val="100"/>
      <c:rAngAx val="1"/>
    </c:view3D>
    <c:floor>
      <c:spPr>
        <a:blipFill>
          <a:blip xmlns:r="http://schemas.openxmlformats.org/officeDocument/2006/relationships" r:embed="rId1"/>
          <a:stretch>
            <a:fillRect/>
          </a:stretch>
        </a:blipFill>
      </c:spPr>
    </c:floor>
    <c:sideWall>
      <c:spPr>
        <a:blipFill>
          <a:blip xmlns:r="http://schemas.openxmlformats.org/officeDocument/2006/relationships" r:embed="rId1"/>
          <a:stretch>
            <a:fillRect/>
          </a:stretch>
        </a:blipFill>
      </c:spPr>
    </c:sideWall>
    <c:backWall>
      <c:spPr>
        <a:blipFill>
          <a:blip xmlns:r="http://schemas.openxmlformats.org/officeDocument/2006/relationships" r:embed="rId1"/>
          <a:stretch>
            <a:fillRect/>
          </a:stretch>
        </a:blip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我国年度实际利用外资情况（单位：亿美元）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dLbl>
              <c:idx val="0"/>
              <c:layout/>
              <c:showVal val="1"/>
            </c:dLbl>
            <c:dLbl>
              <c:idx val="24"/>
              <c:layout>
                <c:manualLayout>
                  <c:x val="-6.0225115832200166E-2"/>
                  <c:y val="-6.3242973002999693E-3"/>
                </c:manualLayout>
              </c:layout>
              <c:spPr/>
              <c:txPr>
                <a:bodyPr/>
                <a:lstStyle/>
                <a:p>
                  <a:pPr>
                    <a:lnSpc>
                      <a:spcPct val="70000"/>
                    </a:lnSpc>
                    <a:defRPr b="1">
                      <a:solidFill>
                        <a:schemeClr val="accent1"/>
                      </a:solidFill>
                      <a:latin typeface="+mn-lt"/>
                      <a:ea typeface="宋体" pitchFamily="2" charset="-122"/>
                    </a:defRPr>
                  </a:pPr>
                  <a:endParaRPr lang="zh-CN"/>
                </a:p>
              </c:txPr>
              <c:showVal val="1"/>
            </c:dLbl>
            <c:delete val="1"/>
          </c:dLbls>
          <c:cat>
            <c:strRef>
              <c:f>Sheet1!$A$2:$A$26</c:f>
              <c:strCache>
                <c:ptCount val="25"/>
                <c:pt idx="0">
                  <c:v>1985年</c:v>
                </c:pt>
                <c:pt idx="1">
                  <c:v>1986年</c:v>
                </c:pt>
                <c:pt idx="2">
                  <c:v>1987年</c:v>
                </c:pt>
                <c:pt idx="3">
                  <c:v>1989年</c:v>
                </c:pt>
                <c:pt idx="4">
                  <c:v>1990年</c:v>
                </c:pt>
                <c:pt idx="5">
                  <c:v>1991年</c:v>
                </c:pt>
                <c:pt idx="6">
                  <c:v>1992年</c:v>
                </c:pt>
                <c:pt idx="7">
                  <c:v>1993年</c:v>
                </c:pt>
                <c:pt idx="8">
                  <c:v>1994年</c:v>
                </c:pt>
                <c:pt idx="9">
                  <c:v>1995年</c:v>
                </c:pt>
                <c:pt idx="10">
                  <c:v>1996年</c:v>
                </c:pt>
                <c:pt idx="11">
                  <c:v>1997年</c:v>
                </c:pt>
                <c:pt idx="12">
                  <c:v>1998年</c:v>
                </c:pt>
                <c:pt idx="13">
                  <c:v>1999年</c:v>
                </c:pt>
                <c:pt idx="14">
                  <c:v>2000年</c:v>
                </c:pt>
                <c:pt idx="15">
                  <c:v>2002年</c:v>
                </c:pt>
                <c:pt idx="16">
                  <c:v>2003年</c:v>
                </c:pt>
                <c:pt idx="17">
                  <c:v>2004年</c:v>
                </c:pt>
                <c:pt idx="18">
                  <c:v>2006年</c:v>
                </c:pt>
                <c:pt idx="19">
                  <c:v>2007年</c:v>
                </c:pt>
                <c:pt idx="20">
                  <c:v>2008年</c:v>
                </c:pt>
                <c:pt idx="21">
                  <c:v>2009年</c:v>
                </c:pt>
                <c:pt idx="22">
                  <c:v>2010年</c:v>
                </c:pt>
                <c:pt idx="23">
                  <c:v>2011年</c:v>
                </c:pt>
                <c:pt idx="24">
                  <c:v>2012年</c:v>
                </c:pt>
              </c:strCache>
            </c:strRef>
          </c:cat>
          <c:val>
            <c:numRef>
              <c:f>Sheet1!$B$2:$B$26</c:f>
              <c:numCache>
                <c:formatCode>0.00</c:formatCode>
                <c:ptCount val="25"/>
                <c:pt idx="0">
                  <c:v>47.6</c:v>
                </c:pt>
                <c:pt idx="1">
                  <c:v>76.28</c:v>
                </c:pt>
                <c:pt idx="2">
                  <c:v>84.52</c:v>
                </c:pt>
                <c:pt idx="3">
                  <c:v>100.6</c:v>
                </c:pt>
                <c:pt idx="4">
                  <c:v>102.89</c:v>
                </c:pt>
                <c:pt idx="5">
                  <c:v>115.54</c:v>
                </c:pt>
                <c:pt idx="6">
                  <c:v>192.03</c:v>
                </c:pt>
                <c:pt idx="7">
                  <c:v>389.6</c:v>
                </c:pt>
                <c:pt idx="8">
                  <c:v>432.13</c:v>
                </c:pt>
                <c:pt idx="9">
                  <c:v>481.33</c:v>
                </c:pt>
                <c:pt idx="10">
                  <c:v>548.04999999999939</c:v>
                </c:pt>
                <c:pt idx="11">
                  <c:v>644.08000000000004</c:v>
                </c:pt>
                <c:pt idx="12">
                  <c:v>585.57000000000005</c:v>
                </c:pt>
                <c:pt idx="13">
                  <c:v>526.59</c:v>
                </c:pt>
                <c:pt idx="14">
                  <c:v>593.55999999999949</c:v>
                </c:pt>
                <c:pt idx="15">
                  <c:v>550.11</c:v>
                </c:pt>
                <c:pt idx="16">
                  <c:v>561.4</c:v>
                </c:pt>
                <c:pt idx="17">
                  <c:v>640.72</c:v>
                </c:pt>
                <c:pt idx="18">
                  <c:v>670.76</c:v>
                </c:pt>
                <c:pt idx="19">
                  <c:v>783.39</c:v>
                </c:pt>
                <c:pt idx="20">
                  <c:v>952.53</c:v>
                </c:pt>
                <c:pt idx="21" formatCode="0.00;[Red]0.00">
                  <c:v>918.04</c:v>
                </c:pt>
                <c:pt idx="22" formatCode="0.00;[Red]0.00">
                  <c:v>1088.21</c:v>
                </c:pt>
                <c:pt idx="23" formatCode="0.00;[Red]0.00">
                  <c:v>1176.98</c:v>
                </c:pt>
                <c:pt idx="24" formatCode="0.00;[Red]0.00">
                  <c:v>1117.2</c:v>
                </c:pt>
              </c:numCache>
            </c:numRef>
          </c:val>
        </c:ser>
        <c:shape val="box"/>
        <c:axId val="231711872"/>
        <c:axId val="231713408"/>
        <c:axId val="0"/>
      </c:bar3DChart>
      <c:catAx>
        <c:axId val="231711872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600">
                <a:latin typeface="宋体" pitchFamily="2" charset="-122"/>
                <a:ea typeface="宋体" pitchFamily="2" charset="-122"/>
              </a:defRPr>
            </a:pPr>
            <a:endParaRPr lang="zh-CN"/>
          </a:p>
        </c:txPr>
        <c:crossAx val="231713408"/>
        <c:crosses val="autoZero"/>
        <c:auto val="1"/>
        <c:lblAlgn val="ctr"/>
        <c:lblOffset val="100"/>
        <c:tickLblSkip val="8"/>
      </c:catAx>
      <c:valAx>
        <c:axId val="231713408"/>
        <c:scaling>
          <c:orientation val="minMax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sz="1600">
                <a:latin typeface="宋体" pitchFamily="2" charset="-122"/>
                <a:ea typeface="宋体" pitchFamily="2" charset="-122"/>
              </a:defRPr>
            </a:pPr>
            <a:endParaRPr lang="zh-CN"/>
          </a:p>
        </c:txPr>
        <c:crossAx val="2317118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zh-CN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title>
      <c:tx>
        <c:rich>
          <a:bodyPr/>
          <a:lstStyle/>
          <a:p>
            <a:pPr algn="r">
              <a:lnSpc>
                <a:spcPct val="80000"/>
              </a:lnSpc>
              <a:defRPr>
                <a:latin typeface="宋体" pitchFamily="2" charset="-122"/>
                <a:ea typeface="宋体" pitchFamily="2" charset="-122"/>
              </a:defRPr>
            </a:pPr>
            <a:r>
              <a:rPr lang="zh-CN" altLang="en-US" sz="2200" dirty="0" smtClean="0">
                <a:latin typeface="宋体" pitchFamily="2" charset="-122"/>
                <a:ea typeface="宋体" pitchFamily="2" charset="-122"/>
              </a:rPr>
              <a:t>我国年度农村</a:t>
            </a:r>
            <a:r>
              <a:rPr lang="zh-CN" altLang="en-US" sz="2200" dirty="0">
                <a:latin typeface="宋体" pitchFamily="2" charset="-122"/>
                <a:ea typeface="宋体" pitchFamily="2" charset="-122"/>
              </a:rPr>
              <a:t>居民人均</a:t>
            </a:r>
            <a:r>
              <a:rPr lang="zh-CN" altLang="en-US" sz="2200" dirty="0" smtClean="0">
                <a:latin typeface="宋体" pitchFamily="2" charset="-122"/>
                <a:ea typeface="宋体" pitchFamily="2" charset="-122"/>
              </a:rPr>
              <a:t>纯收入</a:t>
            </a:r>
            <a:r>
              <a:rPr lang="en-US" altLang="zh-CN" sz="2200" baseline="0" dirty="0" smtClean="0">
                <a:latin typeface="宋体" pitchFamily="2" charset="-122"/>
                <a:ea typeface="宋体" pitchFamily="2" charset="-122"/>
              </a:rPr>
              <a:t> </a:t>
            </a:r>
          </a:p>
          <a:p>
            <a:pPr algn="r">
              <a:lnSpc>
                <a:spcPct val="80000"/>
              </a:lnSpc>
              <a:defRPr>
                <a:latin typeface="宋体" pitchFamily="2" charset="-122"/>
                <a:ea typeface="宋体" pitchFamily="2" charset="-122"/>
              </a:defRPr>
            </a:pPr>
            <a:r>
              <a:rPr lang="zh-CN" altLang="en-US" sz="1400" b="0" dirty="0" smtClean="0">
                <a:latin typeface="宋体" pitchFamily="2" charset="-122"/>
                <a:ea typeface="宋体" pitchFamily="2" charset="-122"/>
              </a:rPr>
              <a:t>单位</a:t>
            </a:r>
            <a:r>
              <a:rPr lang="zh-CN" altLang="en-US" sz="1400" b="0" dirty="0">
                <a:latin typeface="宋体" pitchFamily="2" charset="-122"/>
                <a:ea typeface="宋体" pitchFamily="2" charset="-122"/>
              </a:rPr>
              <a:t>：</a:t>
            </a:r>
            <a:r>
              <a:rPr lang="zh-CN" altLang="en-US" sz="1400" b="0" dirty="0" smtClean="0">
                <a:latin typeface="宋体" pitchFamily="2" charset="-122"/>
                <a:ea typeface="宋体" pitchFamily="2" charset="-122"/>
              </a:rPr>
              <a:t>元 人民币</a:t>
            </a:r>
            <a:endParaRPr lang="zh-CN" altLang="en-US" sz="1400" b="0" dirty="0">
              <a:latin typeface="宋体" pitchFamily="2" charset="-122"/>
              <a:ea typeface="宋体" pitchFamily="2" charset="-122"/>
            </a:endParaRPr>
          </a:p>
        </c:rich>
      </c:tx>
      <c:layout>
        <c:manualLayout>
          <c:xMode val="edge"/>
          <c:yMode val="edge"/>
          <c:x val="0.15083800749536819"/>
          <c:y val="5.5052376659003817E-2"/>
        </c:manualLayout>
      </c:layout>
      <c:spPr>
        <a:noFill/>
        <a:effectLst>
          <a:outerShdw blurRad="50800" dist="38100" dir="13500000" algn="br" rotWithShape="0">
            <a:prstClr val="black">
              <a:alpha val="40000"/>
            </a:prstClr>
          </a:outerShdw>
        </a:effectLst>
      </c:spPr>
    </c:title>
    <c:view3D>
      <c:rAngAx val="1"/>
    </c:view3D>
    <c:sideWall>
      <c:spPr>
        <a:blipFill>
          <a:blip xmlns:r="http://schemas.openxmlformats.org/officeDocument/2006/relationships" r:embed="rId1"/>
          <a:stretch>
            <a:fillRect/>
          </a:stretch>
        </a:blipFill>
      </c:spPr>
    </c:sideWall>
    <c:backWall>
      <c:spPr>
        <a:blipFill>
          <a:blip xmlns:r="http://schemas.openxmlformats.org/officeDocument/2006/relationships" r:embed="rId1"/>
          <a:stretch>
            <a:fillRect/>
          </a:stretch>
        </a:blip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农村居民人均纯收入（单位：元）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dLbl>
              <c:idx val="0"/>
              <c:layout>
                <c:manualLayout>
                  <c:x val="2.713641477650628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FF0000"/>
                        </a:solidFill>
                        <a:latin typeface="+mn-lt"/>
                        <a:ea typeface="宋体" pitchFamily="2" charset="-122"/>
                      </a:defRPr>
                    </a:pPr>
                    <a:r>
                      <a:rPr lang="en-US" altLang="en-US" b="1" dirty="0" smtClean="0">
                        <a:solidFill>
                          <a:srgbClr val="FF0000"/>
                        </a:solidFill>
                        <a:latin typeface="+mn-lt"/>
                        <a:ea typeface="宋体" pitchFamily="2" charset="-122"/>
                      </a:rPr>
                      <a:t>4</a:t>
                    </a:r>
                    <a:r>
                      <a:rPr lang="en-US" altLang="en-US" b="1" dirty="0" smtClean="0">
                        <a:solidFill>
                          <a:srgbClr val="FF0000"/>
                        </a:solidFill>
                      </a:rPr>
                      <a:t>4</a:t>
                    </a:r>
                    <a:endParaRPr lang="en-US" altLang="en-US" b="1" dirty="0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Val val="1"/>
            </c:dLbl>
            <c:dLbl>
              <c:idx val="12"/>
              <c:layout>
                <c:manualLayout>
                  <c:x val="-9.5671199643109467E-2"/>
                  <c:y val="6.4035619973849114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FF0000"/>
                        </a:solidFill>
                        <a:latin typeface="+mn-lt"/>
                        <a:ea typeface="宋体" pitchFamily="2" charset="-122"/>
                      </a:defRPr>
                    </a:pPr>
                    <a:r>
                      <a:rPr lang="en-US" altLang="en-US" b="1" dirty="0" smtClean="0">
                        <a:solidFill>
                          <a:srgbClr val="FF0000"/>
                        </a:solidFill>
                        <a:latin typeface="+mn-lt"/>
                        <a:ea typeface="宋体" pitchFamily="2" charset="-122"/>
                      </a:rPr>
                      <a:t>7</a:t>
                    </a:r>
                    <a:r>
                      <a:rPr lang="en-US" altLang="en-US" b="1" dirty="0" smtClean="0">
                        <a:solidFill>
                          <a:srgbClr val="FF0000"/>
                        </a:solidFill>
                      </a:rPr>
                      <a:t>917</a:t>
                    </a:r>
                    <a:endParaRPr lang="en-US" altLang="en-US" b="1" dirty="0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Val val="1"/>
            </c:dLbl>
            <c:delete val="1"/>
          </c:dLbls>
          <c:cat>
            <c:strRef>
              <c:f>Sheet1!$A$2:$A$14</c:f>
              <c:strCache>
                <c:ptCount val="13"/>
                <c:pt idx="0">
                  <c:v>1949年</c:v>
                </c:pt>
                <c:pt idx="1">
                  <c:v>1978年</c:v>
                </c:pt>
                <c:pt idx="2">
                  <c:v>1980年</c:v>
                </c:pt>
                <c:pt idx="3">
                  <c:v>1985年</c:v>
                </c:pt>
                <c:pt idx="4">
                  <c:v>1990年</c:v>
                </c:pt>
                <c:pt idx="5">
                  <c:v>1994年</c:v>
                </c:pt>
                <c:pt idx="6">
                  <c:v>1995年</c:v>
                </c:pt>
                <c:pt idx="7">
                  <c:v>2000年</c:v>
                </c:pt>
                <c:pt idx="8">
                  <c:v>2003年</c:v>
                </c:pt>
                <c:pt idx="9">
                  <c:v>2005年</c:v>
                </c:pt>
                <c:pt idx="10">
                  <c:v>2010年</c:v>
                </c:pt>
                <c:pt idx="11">
                  <c:v>2011年</c:v>
                </c:pt>
                <c:pt idx="12">
                  <c:v>2012年</c:v>
                </c:pt>
              </c:strCache>
            </c:strRef>
          </c:cat>
          <c:val>
            <c:numRef>
              <c:f>Sheet1!$B$2:$B$14</c:f>
              <c:numCache>
                <c:formatCode>0.0</c:formatCode>
                <c:ptCount val="13"/>
                <c:pt idx="0">
                  <c:v>44</c:v>
                </c:pt>
                <c:pt idx="1">
                  <c:v>133.57</c:v>
                </c:pt>
                <c:pt idx="2" formatCode="General">
                  <c:v>191.33</c:v>
                </c:pt>
                <c:pt idx="3" formatCode="General">
                  <c:v>397.6</c:v>
                </c:pt>
                <c:pt idx="4" formatCode="General">
                  <c:v>686.31</c:v>
                </c:pt>
                <c:pt idx="5" formatCode="General">
                  <c:v>1220.98</c:v>
                </c:pt>
                <c:pt idx="6" formatCode="General">
                  <c:v>1577.74</c:v>
                </c:pt>
                <c:pt idx="7" formatCode="General">
                  <c:v>2253.42</c:v>
                </c:pt>
                <c:pt idx="8" formatCode="General">
                  <c:v>2622.24</c:v>
                </c:pt>
                <c:pt idx="9" formatCode="0.00">
                  <c:v>3254.9300000000012</c:v>
                </c:pt>
                <c:pt idx="10" formatCode="0.00">
                  <c:v>5919.01</c:v>
                </c:pt>
                <c:pt idx="11">
                  <c:v>6977.29</c:v>
                </c:pt>
                <c:pt idx="12" formatCode="General">
                  <c:v>7917</c:v>
                </c:pt>
              </c:numCache>
            </c:numRef>
          </c:val>
        </c:ser>
        <c:shape val="cylinder"/>
        <c:axId val="232012416"/>
        <c:axId val="232063360"/>
        <c:axId val="0"/>
      </c:bar3DChart>
      <c:catAx>
        <c:axId val="232012416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600">
                <a:latin typeface="宋体" pitchFamily="2" charset="-122"/>
                <a:ea typeface="宋体" pitchFamily="2" charset="-122"/>
              </a:defRPr>
            </a:pPr>
            <a:endParaRPr lang="zh-CN"/>
          </a:p>
        </c:txPr>
        <c:crossAx val="232063360"/>
        <c:crosses val="autoZero"/>
        <c:auto val="1"/>
        <c:lblAlgn val="ctr"/>
        <c:lblOffset val="100"/>
      </c:catAx>
      <c:valAx>
        <c:axId val="232063360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>
                <a:latin typeface="宋体" pitchFamily="2" charset="-122"/>
                <a:ea typeface="宋体" pitchFamily="2" charset="-122"/>
              </a:defRPr>
            </a:pPr>
            <a:endParaRPr lang="zh-CN"/>
          </a:p>
        </c:txPr>
        <c:crossAx val="2320124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zh-CN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view3D>
      <c:rAngAx val="1"/>
    </c:view3D>
    <c:sideWall>
      <c:spPr>
        <a:blipFill>
          <a:blip xmlns:r="http://schemas.openxmlformats.org/officeDocument/2006/relationships" r:embed="rId1"/>
          <a:stretch>
            <a:fillRect/>
          </a:stretch>
        </a:blipFill>
      </c:spPr>
    </c:sideWall>
    <c:backWall>
      <c:spPr>
        <a:blipFill>
          <a:blip xmlns:r="http://schemas.openxmlformats.org/officeDocument/2006/relationships" r:embed="rId1"/>
          <a:stretch>
            <a:fillRect/>
          </a:stretch>
        </a:blip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绝对扶贫标准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1.0893247399920597E-2"/>
                  <c:y val="-1.8668216769455844E-2"/>
                </c:manualLayout>
              </c:layout>
              <c:showVal val="1"/>
            </c:dLbl>
            <c:dLbl>
              <c:idx val="4"/>
              <c:layout>
                <c:manualLayout>
                  <c:x val="-2.4811603236973592E-2"/>
                  <c:y val="-1.1772386724196889E-3"/>
                </c:manualLayout>
              </c:layout>
              <c:showVal val="1"/>
            </c:dLbl>
            <c:delete val="1"/>
          </c:dLbls>
          <c:cat>
            <c:strRef>
              <c:f>Sheet1!$A$2:$A$10</c:f>
              <c:strCache>
                <c:ptCount val="9"/>
                <c:pt idx="0">
                  <c:v>2003年</c:v>
                </c:pt>
                <c:pt idx="1">
                  <c:v>2004年</c:v>
                </c:pt>
                <c:pt idx="2">
                  <c:v>2005年</c:v>
                </c:pt>
                <c:pt idx="3">
                  <c:v>2006年</c:v>
                </c:pt>
                <c:pt idx="4">
                  <c:v>2007年</c:v>
                </c:pt>
                <c:pt idx="5">
                  <c:v>2008年</c:v>
                </c:pt>
                <c:pt idx="6">
                  <c:v>2009年</c:v>
                </c:pt>
                <c:pt idx="7">
                  <c:v>2010年</c:v>
                </c:pt>
                <c:pt idx="8">
                  <c:v>2011年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637</c:v>
                </c:pt>
                <c:pt idx="1">
                  <c:v>688</c:v>
                </c:pt>
                <c:pt idx="2">
                  <c:v>683</c:v>
                </c:pt>
                <c:pt idx="3">
                  <c:v>693</c:v>
                </c:pt>
                <c:pt idx="4">
                  <c:v>785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低收入标准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dLbl>
              <c:idx val="0"/>
              <c:layout>
                <c:manualLayout>
                  <c:x val="3.5341785678506633E-2"/>
                  <c:y val="-3.6510210353433291E-2"/>
                </c:manualLayout>
              </c:layout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Sheet1!$A$2:$A$10</c:f>
              <c:strCache>
                <c:ptCount val="9"/>
                <c:pt idx="0">
                  <c:v>2003年</c:v>
                </c:pt>
                <c:pt idx="1">
                  <c:v>2004年</c:v>
                </c:pt>
                <c:pt idx="2">
                  <c:v>2005年</c:v>
                </c:pt>
                <c:pt idx="3">
                  <c:v>2006年</c:v>
                </c:pt>
                <c:pt idx="4">
                  <c:v>2007年</c:v>
                </c:pt>
                <c:pt idx="5">
                  <c:v>2008年</c:v>
                </c:pt>
                <c:pt idx="6">
                  <c:v>2009年</c:v>
                </c:pt>
                <c:pt idx="7">
                  <c:v>2010年</c:v>
                </c:pt>
                <c:pt idx="8">
                  <c:v>2011年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882</c:v>
                </c:pt>
                <c:pt idx="1">
                  <c:v>924</c:v>
                </c:pt>
                <c:pt idx="2">
                  <c:v>944</c:v>
                </c:pt>
                <c:pt idx="3">
                  <c:v>958</c:v>
                </c:pt>
                <c:pt idx="4">
                  <c:v>1067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国家扶贫标准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5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  <a:latin typeface="+mn-lt"/>
                      <a:ea typeface="宋体" pitchFamily="2" charset="-122"/>
                    </a:defRPr>
                  </a:pPr>
                  <a:endParaRPr lang="zh-CN"/>
                </a:p>
              </c:txPr>
              <c:showVal val="1"/>
            </c:dLbl>
            <c:delete val="1"/>
          </c:dLbls>
          <c:cat>
            <c:strRef>
              <c:f>Sheet1!$A$2:$A$10</c:f>
              <c:strCache>
                <c:ptCount val="9"/>
                <c:pt idx="0">
                  <c:v>2003年</c:v>
                </c:pt>
                <c:pt idx="1">
                  <c:v>2004年</c:v>
                </c:pt>
                <c:pt idx="2">
                  <c:v>2005年</c:v>
                </c:pt>
                <c:pt idx="3">
                  <c:v>2006年</c:v>
                </c:pt>
                <c:pt idx="4">
                  <c:v>2007年</c:v>
                </c:pt>
                <c:pt idx="5">
                  <c:v>2008年</c:v>
                </c:pt>
                <c:pt idx="6">
                  <c:v>2009年</c:v>
                </c:pt>
                <c:pt idx="7">
                  <c:v>2010年</c:v>
                </c:pt>
                <c:pt idx="8">
                  <c:v>2011年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5">
                  <c:v>1196</c:v>
                </c:pt>
                <c:pt idx="6">
                  <c:v>1196</c:v>
                </c:pt>
                <c:pt idx="7">
                  <c:v>1274</c:v>
                </c:pt>
                <c:pt idx="8">
                  <c:v>2300</c:v>
                </c:pt>
              </c:numCache>
            </c:numRef>
          </c:val>
        </c:ser>
        <c:shape val="cylinder"/>
        <c:axId val="232179968"/>
        <c:axId val="232189952"/>
        <c:axId val="0"/>
      </c:bar3DChart>
      <c:catAx>
        <c:axId val="232179968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>
                <a:latin typeface="宋体" pitchFamily="2" charset="-122"/>
                <a:ea typeface="宋体" pitchFamily="2" charset="-122"/>
              </a:defRPr>
            </a:pPr>
            <a:endParaRPr lang="zh-CN"/>
          </a:p>
        </c:txPr>
        <c:crossAx val="232189952"/>
        <c:crosses val="autoZero"/>
        <c:auto val="1"/>
        <c:lblAlgn val="ctr"/>
        <c:lblOffset val="100"/>
      </c:catAx>
      <c:valAx>
        <c:axId val="232189952"/>
        <c:scaling>
          <c:orientation val="minMax"/>
          <c:max val="24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宋体" pitchFamily="2" charset="-122"/>
                <a:ea typeface="宋体" pitchFamily="2" charset="-122"/>
              </a:defRPr>
            </a:pPr>
            <a:endParaRPr lang="zh-CN"/>
          </a:p>
        </c:txPr>
        <c:crossAx val="232179968"/>
        <c:crosses val="autoZero"/>
        <c:crossBetween val="between"/>
        <c:majorUnit val="400"/>
      </c:valAx>
    </c:plotArea>
    <c:legend>
      <c:legendPos val="t"/>
      <c:layout>
        <c:manualLayout>
          <c:xMode val="edge"/>
          <c:yMode val="edge"/>
          <c:x val="1.9324532298031934E-2"/>
          <c:y val="4.2011347142699614E-2"/>
          <c:w val="0.98067555985842869"/>
          <c:h val="0.16890321879129375"/>
        </c:manualLayout>
      </c:layout>
      <c:txPr>
        <a:bodyPr/>
        <a:lstStyle/>
        <a:p>
          <a:pPr>
            <a:defRPr sz="1700">
              <a:latin typeface="宋体" pitchFamily="2" charset="-122"/>
              <a:ea typeface="宋体" pitchFamily="2" charset="-122"/>
            </a:defRPr>
          </a:pPr>
          <a:endParaRPr lang="zh-CN"/>
        </a:p>
      </c:txPr>
    </c:legend>
    <c:plotVisOnly val="1"/>
  </c:chart>
  <c:txPr>
    <a:bodyPr/>
    <a:lstStyle/>
    <a:p>
      <a:pPr>
        <a:defRPr sz="1800"/>
      </a:pPr>
      <a:endParaRPr lang="zh-CN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view3D>
      <c:rAngAx val="1"/>
    </c:view3D>
    <c:sideWall>
      <c:spPr>
        <a:blipFill>
          <a:blip xmlns:r="http://schemas.openxmlformats.org/officeDocument/2006/relationships" r:embed="rId1"/>
          <a:stretch>
            <a:fillRect/>
          </a:stretch>
        </a:blipFill>
      </c:spPr>
    </c:sideWall>
    <c:backWall>
      <c:spPr>
        <a:blipFill>
          <a:blip xmlns:r="http://schemas.openxmlformats.org/officeDocument/2006/relationships" r:embed="rId1"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0.12175036107099212"/>
          <c:y val="5.4394486571726318E-2"/>
          <c:w val="0.63514601981161267"/>
          <c:h val="0.8137991453407446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普通高等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cat>
            <c:strRef>
              <c:f>Sheet1!$A$2:$A$5</c:f>
              <c:strCache>
                <c:ptCount val="4"/>
                <c:pt idx="0">
                  <c:v>1978年</c:v>
                </c:pt>
                <c:pt idx="1">
                  <c:v>1989年</c:v>
                </c:pt>
                <c:pt idx="2">
                  <c:v>2000年</c:v>
                </c:pt>
                <c:pt idx="3">
                  <c:v>2011年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16.5</c:v>
                </c:pt>
                <c:pt idx="1">
                  <c:v>57.6</c:v>
                </c:pt>
                <c:pt idx="2" formatCode="0.0">
                  <c:v>94.98</c:v>
                </c:pt>
                <c:pt idx="3" formatCode="0.0">
                  <c:v>608.15649999999948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普通中学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Sheet1!$A$2:$A$5</c:f>
              <c:strCache>
                <c:ptCount val="4"/>
                <c:pt idx="0">
                  <c:v>1978年</c:v>
                </c:pt>
                <c:pt idx="1">
                  <c:v>1989年</c:v>
                </c:pt>
                <c:pt idx="2">
                  <c:v>2000年</c:v>
                </c:pt>
                <c:pt idx="3">
                  <c:v>2011年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2375.3000000000002</c:v>
                </c:pt>
                <c:pt idx="1">
                  <c:v>1377.5</c:v>
                </c:pt>
                <c:pt idx="2" formatCode="0.0">
                  <c:v>1908.6</c:v>
                </c:pt>
                <c:pt idx="3" formatCode="0.0">
                  <c:v>2523.1999999999998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职业中学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Sheet1!$A$2:$A$5</c:f>
              <c:strCache>
                <c:ptCount val="4"/>
                <c:pt idx="0">
                  <c:v>1978年</c:v>
                </c:pt>
                <c:pt idx="1">
                  <c:v>1989年</c:v>
                </c:pt>
                <c:pt idx="2">
                  <c:v>2000年</c:v>
                </c:pt>
                <c:pt idx="3">
                  <c:v>2011年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86.3</c:v>
                </c:pt>
                <c:pt idx="2" formatCode="0.0">
                  <c:v>176.28</c:v>
                </c:pt>
                <c:pt idx="3" formatCode="0.0">
                  <c:v>218.98310000000001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普通小学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Sheet1!$A$2:$A$5</c:f>
              <c:strCache>
                <c:ptCount val="4"/>
                <c:pt idx="0">
                  <c:v>1978年</c:v>
                </c:pt>
                <c:pt idx="1">
                  <c:v>1989年</c:v>
                </c:pt>
                <c:pt idx="2">
                  <c:v>2000年</c:v>
                </c:pt>
                <c:pt idx="3">
                  <c:v>2011年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2287.9</c:v>
                </c:pt>
                <c:pt idx="1">
                  <c:v>1857.1</c:v>
                </c:pt>
                <c:pt idx="2" formatCode="0.0">
                  <c:v>2419.1799999999998</c:v>
                </c:pt>
                <c:pt idx="3" formatCode="0.0">
                  <c:v>1662.8054</c:v>
                </c:pt>
              </c:numCache>
            </c:numRef>
          </c:val>
        </c:ser>
        <c:shape val="box"/>
        <c:axId val="232581760"/>
        <c:axId val="232661376"/>
        <c:axId val="0"/>
      </c:bar3DChart>
      <c:catAx>
        <c:axId val="232581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宋体" pitchFamily="2" charset="-122"/>
                <a:ea typeface="宋体" pitchFamily="2" charset="-122"/>
              </a:defRPr>
            </a:pPr>
            <a:endParaRPr lang="zh-CN"/>
          </a:p>
        </c:txPr>
        <c:crossAx val="232661376"/>
        <c:crosses val="autoZero"/>
        <c:auto val="1"/>
        <c:lblAlgn val="ctr"/>
        <c:lblOffset val="100"/>
      </c:catAx>
      <c:valAx>
        <c:axId val="2326613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>
                <a:latin typeface="宋体" pitchFamily="2" charset="-122"/>
                <a:ea typeface="宋体" pitchFamily="2" charset="-122"/>
              </a:defRPr>
            </a:pPr>
            <a:endParaRPr lang="zh-CN"/>
          </a:p>
        </c:txPr>
        <c:crossAx val="232581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5541456354699332"/>
          <c:y val="0.19937145137717521"/>
          <c:w val="0.24458543645300698"/>
          <c:h val="0.59683278242622451"/>
        </c:manualLayout>
      </c:layout>
      <c:txPr>
        <a:bodyPr/>
        <a:lstStyle/>
        <a:p>
          <a:pPr>
            <a:defRPr sz="1800">
              <a:latin typeface="宋体" pitchFamily="2" charset="-122"/>
              <a:ea typeface="宋体" pitchFamily="2" charset="-122"/>
            </a:defRPr>
          </a:pPr>
          <a:endParaRPr lang="zh-CN"/>
        </a:p>
      </c:txPr>
    </c:legend>
    <c:plotVisOnly val="1"/>
  </c:chart>
  <c:txPr>
    <a:bodyPr/>
    <a:lstStyle/>
    <a:p>
      <a:pPr>
        <a:defRPr sz="1800"/>
      </a:pPr>
      <a:endParaRPr lang="zh-CN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711D22-12D0-4C41-8E99-859D0582F60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EE28C25-D540-4D44-B8B1-AFE76981DCF7}">
      <dgm:prSet phldrT="[文本]" custT="1"/>
      <dgm:spPr/>
      <dgm:t>
        <a:bodyPr/>
        <a:lstStyle/>
        <a:p>
          <a:pPr>
            <a:spcAft>
              <a:spcPts val="0"/>
            </a:spcAft>
          </a:pPr>
          <a:r>
            <a:rPr lang="zh-CN" sz="1800" dirty="0" smtClean="0"/>
            <a:t>约</a:t>
          </a:r>
          <a:r>
            <a:rPr lang="en-US" sz="1800" dirty="0" smtClean="0"/>
            <a:t>0.24</a:t>
          </a:r>
          <a:r>
            <a:rPr lang="zh-CN" sz="1800" dirty="0" smtClean="0"/>
            <a:t>亿吨标准煤</a:t>
          </a:r>
          <a:endParaRPr lang="zh-CN" altLang="en-US" sz="1800" dirty="0"/>
        </a:p>
      </dgm:t>
    </dgm:pt>
    <dgm:pt modelId="{9A7CDA56-945A-49A3-B485-EC8241CBCDF5}" type="parTrans" cxnId="{4F036014-0A2C-41E1-B429-5EA116E98877}">
      <dgm:prSet/>
      <dgm:spPr/>
      <dgm:t>
        <a:bodyPr/>
        <a:lstStyle/>
        <a:p>
          <a:endParaRPr lang="zh-CN" altLang="en-US"/>
        </a:p>
      </dgm:t>
    </dgm:pt>
    <dgm:pt modelId="{F908A410-F549-483B-B012-10B2B44AAE8B}" type="sibTrans" cxnId="{4F036014-0A2C-41E1-B429-5EA116E98877}">
      <dgm:prSet/>
      <dgm:spPr/>
      <dgm:t>
        <a:bodyPr/>
        <a:lstStyle/>
        <a:p>
          <a:endParaRPr lang="zh-CN" altLang="en-US"/>
        </a:p>
      </dgm:t>
    </dgm:pt>
    <dgm:pt modelId="{02286DD3-548C-4203-8067-17C8331F5C2E}">
      <dgm:prSet phldrT="[文本]" custT="1"/>
      <dgm:spPr/>
      <dgm:t>
        <a:bodyPr/>
        <a:lstStyle/>
        <a:p>
          <a:pPr>
            <a:spcAft>
              <a:spcPts val="0"/>
            </a:spcAft>
          </a:pPr>
          <a:r>
            <a:rPr lang="zh-CN" altLang="en-US" sz="1800" dirty="0" smtClean="0"/>
            <a:t>达</a:t>
          </a:r>
          <a:r>
            <a:rPr lang="en-US" sz="1800" dirty="0" smtClean="0"/>
            <a:t>31.8</a:t>
          </a:r>
          <a:r>
            <a:rPr lang="zh-CN" sz="1800" dirty="0" smtClean="0"/>
            <a:t>亿吨标准煤</a:t>
          </a:r>
          <a:endParaRPr lang="zh-CN" altLang="en-US" sz="1800" dirty="0"/>
        </a:p>
      </dgm:t>
    </dgm:pt>
    <dgm:pt modelId="{13EDD92B-8D3E-40F5-B8A0-A0AF0446A875}" type="parTrans" cxnId="{DBC725AF-CB61-4029-807D-BF1A90920F0E}">
      <dgm:prSet/>
      <dgm:spPr/>
      <dgm:t>
        <a:bodyPr/>
        <a:lstStyle/>
        <a:p>
          <a:endParaRPr lang="zh-CN" altLang="en-US"/>
        </a:p>
      </dgm:t>
    </dgm:pt>
    <dgm:pt modelId="{424B0ED2-3E52-4C05-8FA5-910D92154728}" type="sibTrans" cxnId="{DBC725AF-CB61-4029-807D-BF1A90920F0E}">
      <dgm:prSet/>
      <dgm:spPr/>
      <dgm:t>
        <a:bodyPr/>
        <a:lstStyle/>
        <a:p>
          <a:endParaRPr lang="zh-CN" altLang="en-US"/>
        </a:p>
      </dgm:t>
    </dgm:pt>
    <dgm:pt modelId="{75EFDB3C-2B39-414C-BFE3-0A0D465413EE}" type="pres">
      <dgm:prSet presAssocID="{CE711D22-12D0-4C41-8E99-859D0582F60D}" presName="arrowDiagram" presStyleCnt="0">
        <dgm:presLayoutVars>
          <dgm:chMax val="5"/>
          <dgm:dir/>
          <dgm:resizeHandles val="exact"/>
        </dgm:presLayoutVars>
      </dgm:prSet>
      <dgm:spPr/>
    </dgm:pt>
    <dgm:pt modelId="{47BE272F-BA60-4469-AC76-201AF5D1F6E1}" type="pres">
      <dgm:prSet presAssocID="{CE711D22-12D0-4C41-8E99-859D0582F60D}" presName="arrow" presStyleLbl="bgShp" presStyleIdx="0" presStyleCnt="1" custAng="192745" custScaleX="101179" custScaleY="100000" custLinFactNeighborX="-7630" custLinFactNeighborY="-12572"/>
      <dgm:spPr>
        <a:solidFill>
          <a:schemeClr val="tx2"/>
        </a:solidFill>
      </dgm:spPr>
    </dgm:pt>
    <dgm:pt modelId="{B95422DD-3297-48EF-9A3F-E60312D62702}" type="pres">
      <dgm:prSet presAssocID="{CE711D22-12D0-4C41-8E99-859D0582F60D}" presName="arrowDiagram2" presStyleCnt="0"/>
      <dgm:spPr/>
    </dgm:pt>
    <dgm:pt modelId="{D5E04781-A307-4E8D-91DD-9BC8379DB117}" type="pres">
      <dgm:prSet presAssocID="{2EE28C25-D540-4D44-B8B1-AFE76981DCF7}" presName="bullet2a" presStyleLbl="node1" presStyleIdx="0" presStyleCnt="2" custLinFactY="-49038" custLinFactNeighborX="-41601" custLinFactNeighborY="-100000"/>
      <dgm:spPr/>
    </dgm:pt>
    <dgm:pt modelId="{28A76D18-20D5-44A8-9BDB-A85F8C51A404}" type="pres">
      <dgm:prSet presAssocID="{2EE28C25-D540-4D44-B8B1-AFE76981DCF7}" presName="textBox2a" presStyleLbl="revTx" presStyleIdx="0" presStyleCnt="2" custScaleX="205715" custScaleY="80148" custLinFactNeighborX="-29586" custLinFactNeighborY="-180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B9F0287-C247-4B6D-B8CE-81EEA7DBCD35}" type="pres">
      <dgm:prSet presAssocID="{02286DD3-548C-4203-8067-17C8331F5C2E}" presName="bullet2b" presStyleLbl="node1" presStyleIdx="1" presStyleCnt="2" custLinFactNeighborX="81011" custLinFactNeighborY="-21634"/>
      <dgm:spPr/>
    </dgm:pt>
    <dgm:pt modelId="{939EAD94-6D53-4FBB-8913-9051A833A69B}" type="pres">
      <dgm:prSet presAssocID="{02286DD3-548C-4203-8067-17C8331F5C2E}" presName="textBox2b" presStyleLbl="revTx" presStyleIdx="1" presStyleCnt="2" custScaleX="197652" custScaleY="39439" custLinFactNeighborX="24642" custLinFactNeighborY="-2904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B1718F8-106C-4D4E-83E8-A4859493F063}" type="presOf" srcId="{02286DD3-548C-4203-8067-17C8331F5C2E}" destId="{939EAD94-6D53-4FBB-8913-9051A833A69B}" srcOrd="0" destOrd="0" presId="urn:microsoft.com/office/officeart/2005/8/layout/arrow2"/>
    <dgm:cxn modelId="{4F036014-0A2C-41E1-B429-5EA116E98877}" srcId="{CE711D22-12D0-4C41-8E99-859D0582F60D}" destId="{2EE28C25-D540-4D44-B8B1-AFE76981DCF7}" srcOrd="0" destOrd="0" parTransId="{9A7CDA56-945A-49A3-B485-EC8241CBCDF5}" sibTransId="{F908A410-F549-483B-B012-10B2B44AAE8B}"/>
    <dgm:cxn modelId="{0194053C-A3C0-43E3-B0DD-5CE6BE89248B}" type="presOf" srcId="{CE711D22-12D0-4C41-8E99-859D0582F60D}" destId="{75EFDB3C-2B39-414C-BFE3-0A0D465413EE}" srcOrd="0" destOrd="0" presId="urn:microsoft.com/office/officeart/2005/8/layout/arrow2"/>
    <dgm:cxn modelId="{DBC725AF-CB61-4029-807D-BF1A90920F0E}" srcId="{CE711D22-12D0-4C41-8E99-859D0582F60D}" destId="{02286DD3-548C-4203-8067-17C8331F5C2E}" srcOrd="1" destOrd="0" parTransId="{13EDD92B-8D3E-40F5-B8A0-A0AF0446A875}" sibTransId="{424B0ED2-3E52-4C05-8FA5-910D92154728}"/>
    <dgm:cxn modelId="{A02A9F38-6DE2-4B47-BE5D-CE0C2EA02713}" type="presOf" srcId="{2EE28C25-D540-4D44-B8B1-AFE76981DCF7}" destId="{28A76D18-20D5-44A8-9BDB-A85F8C51A404}" srcOrd="0" destOrd="0" presId="urn:microsoft.com/office/officeart/2005/8/layout/arrow2"/>
    <dgm:cxn modelId="{C07A6728-8B01-4675-8426-C647FB925A09}" type="presParOf" srcId="{75EFDB3C-2B39-414C-BFE3-0A0D465413EE}" destId="{47BE272F-BA60-4469-AC76-201AF5D1F6E1}" srcOrd="0" destOrd="0" presId="urn:microsoft.com/office/officeart/2005/8/layout/arrow2"/>
    <dgm:cxn modelId="{3FAA84B8-ECBC-400A-9F90-4A9CA7A4B988}" type="presParOf" srcId="{75EFDB3C-2B39-414C-BFE3-0A0D465413EE}" destId="{B95422DD-3297-48EF-9A3F-E60312D62702}" srcOrd="1" destOrd="0" presId="urn:microsoft.com/office/officeart/2005/8/layout/arrow2"/>
    <dgm:cxn modelId="{2AFB090C-AF9B-4E58-B3AC-AAF290AF37E2}" type="presParOf" srcId="{B95422DD-3297-48EF-9A3F-E60312D62702}" destId="{D5E04781-A307-4E8D-91DD-9BC8379DB117}" srcOrd="0" destOrd="0" presId="urn:microsoft.com/office/officeart/2005/8/layout/arrow2"/>
    <dgm:cxn modelId="{ABCEA95F-9BF3-4F15-B7EC-439DF8A92B6A}" type="presParOf" srcId="{B95422DD-3297-48EF-9A3F-E60312D62702}" destId="{28A76D18-20D5-44A8-9BDB-A85F8C51A404}" srcOrd="1" destOrd="0" presId="urn:microsoft.com/office/officeart/2005/8/layout/arrow2"/>
    <dgm:cxn modelId="{BE71AF99-B2F7-4104-B03C-3B99DC813374}" type="presParOf" srcId="{B95422DD-3297-48EF-9A3F-E60312D62702}" destId="{EB9F0287-C247-4B6D-B8CE-81EEA7DBCD35}" srcOrd="2" destOrd="0" presId="urn:microsoft.com/office/officeart/2005/8/layout/arrow2"/>
    <dgm:cxn modelId="{778A30FC-D974-43C3-B495-0DAC4A7DC87D}" type="presParOf" srcId="{B95422DD-3297-48EF-9A3F-E60312D62702}" destId="{939EAD94-6D53-4FBB-8913-9051A833A69B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439386-D746-479E-9EBC-28B45A1ABA6C}" type="doc">
      <dgm:prSet loTypeId="urn:microsoft.com/office/officeart/2005/8/layout/venn3" loCatId="relationship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zh-CN" altLang="en-US"/>
        </a:p>
      </dgm:t>
    </dgm:pt>
    <dgm:pt modelId="{149824E6-99A1-4999-85DC-51575D821A9E}">
      <dgm:prSet phldrT="[文本]" custT="1"/>
      <dgm:spPr>
        <a:solidFill>
          <a:schemeClr val="accent1">
            <a:alpha val="50000"/>
          </a:schemeClr>
        </a:solidFill>
      </dgm:spPr>
      <dgm:t>
        <a:bodyPr/>
        <a:lstStyle/>
        <a:p>
          <a:pPr>
            <a:lnSpc>
              <a:spcPct val="55000"/>
            </a:lnSpc>
          </a:pPr>
          <a:endParaRPr lang="en-US" sz="2000" dirty="0" smtClean="0"/>
        </a:p>
        <a:p>
          <a:pPr>
            <a:lnSpc>
              <a:spcPct val="55000"/>
            </a:lnSpc>
          </a:pPr>
          <a:r>
            <a:rPr lang="en-US" sz="1800" dirty="0" smtClean="0"/>
            <a:t>38667.6</a:t>
          </a:r>
          <a:r>
            <a:rPr lang="zh-CN" sz="1400" dirty="0" smtClean="0"/>
            <a:t>亿</a:t>
          </a:r>
          <a:endParaRPr lang="en-US" altLang="zh-CN" sz="1800" dirty="0" smtClean="0"/>
        </a:p>
        <a:p>
          <a:pPr>
            <a:lnSpc>
              <a:spcPct val="30000"/>
            </a:lnSpc>
          </a:pPr>
          <a:r>
            <a:rPr lang="en-US" altLang="zh-CN" sz="1600" dirty="0" smtClean="0"/>
            <a:t>(2012</a:t>
          </a:r>
          <a:r>
            <a:rPr lang="zh-CN" altLang="en-US" sz="1400" dirty="0" smtClean="0"/>
            <a:t>年</a:t>
          </a:r>
          <a:r>
            <a:rPr lang="en-US" altLang="zh-CN" sz="1600" dirty="0" smtClean="0"/>
            <a:t>)</a:t>
          </a:r>
        </a:p>
        <a:p>
          <a:pPr>
            <a:lnSpc>
              <a:spcPct val="30000"/>
            </a:lnSpc>
          </a:pPr>
          <a:endParaRPr lang="en-US" sz="2400" dirty="0" smtClean="0"/>
        </a:p>
        <a:p>
          <a:pPr>
            <a:lnSpc>
              <a:spcPct val="30000"/>
            </a:lnSpc>
          </a:pPr>
          <a:r>
            <a:rPr lang="en-US" sz="2000" dirty="0" smtClean="0"/>
            <a:t>11.3</a:t>
          </a:r>
          <a:r>
            <a:rPr lang="zh-CN" sz="1100" dirty="0" smtClean="0"/>
            <a:t>亿</a:t>
          </a:r>
          <a:endParaRPr lang="en-US" altLang="zh-CN" sz="1200" dirty="0" smtClean="0"/>
        </a:p>
        <a:p>
          <a:pPr>
            <a:lnSpc>
              <a:spcPct val="30000"/>
            </a:lnSpc>
          </a:pPr>
          <a:r>
            <a:rPr lang="en-US" altLang="zh-CN" sz="1400" dirty="0" smtClean="0"/>
            <a:t>(1950</a:t>
          </a:r>
          <a:r>
            <a:rPr lang="zh-CN" altLang="en-US" sz="1400" dirty="0" smtClean="0"/>
            <a:t>年</a:t>
          </a:r>
          <a:r>
            <a:rPr lang="en-US" altLang="zh-CN" sz="1400" dirty="0" smtClean="0"/>
            <a:t>)</a:t>
          </a:r>
          <a:endParaRPr lang="en-US" altLang="zh-CN" sz="1200" dirty="0" smtClean="0"/>
        </a:p>
        <a:p>
          <a:pPr>
            <a:lnSpc>
              <a:spcPct val="55000"/>
            </a:lnSpc>
          </a:pPr>
          <a:endParaRPr lang="en-US" altLang="zh-CN" sz="1800" dirty="0" smtClean="0"/>
        </a:p>
      </dgm:t>
    </dgm:pt>
    <dgm:pt modelId="{72B9911C-3168-48FE-A19A-48FDE591BF63}" type="parTrans" cxnId="{300FF4E2-CBB0-43D8-9DA9-2D002622955A}">
      <dgm:prSet/>
      <dgm:spPr/>
      <dgm:t>
        <a:bodyPr/>
        <a:lstStyle/>
        <a:p>
          <a:endParaRPr lang="zh-CN" altLang="en-US"/>
        </a:p>
      </dgm:t>
    </dgm:pt>
    <dgm:pt modelId="{8F8F0D32-C051-4954-A850-E0C9617624CA}" type="sibTrans" cxnId="{300FF4E2-CBB0-43D8-9DA9-2D002622955A}">
      <dgm:prSet/>
      <dgm:spPr/>
      <dgm:t>
        <a:bodyPr/>
        <a:lstStyle/>
        <a:p>
          <a:endParaRPr lang="zh-CN" altLang="en-US"/>
        </a:p>
      </dgm:t>
    </dgm:pt>
    <dgm:pt modelId="{F0D43AC7-2B8F-449A-B14B-D79C37A47BD5}">
      <dgm:prSet phldrT="[文本]" custT="1"/>
      <dgm:spPr>
        <a:solidFill>
          <a:schemeClr val="accent1">
            <a:alpha val="50000"/>
          </a:schemeClr>
        </a:solidFill>
      </dgm:spPr>
      <dgm:t>
        <a:bodyPr/>
        <a:lstStyle/>
        <a:p>
          <a:pPr>
            <a:lnSpc>
              <a:spcPct val="40000"/>
            </a:lnSpc>
          </a:pPr>
          <a:endParaRPr lang="en-US" altLang="zh-CN" sz="1600" dirty="0" smtClean="0"/>
        </a:p>
        <a:p>
          <a:pPr>
            <a:lnSpc>
              <a:spcPct val="40000"/>
            </a:lnSpc>
          </a:pPr>
          <a:endParaRPr lang="en-US" altLang="zh-CN" sz="1600" dirty="0" smtClean="0"/>
        </a:p>
        <a:p>
          <a:pPr>
            <a:lnSpc>
              <a:spcPct val="30000"/>
            </a:lnSpc>
          </a:pPr>
          <a:r>
            <a:rPr lang="zh-CN" altLang="en-US" sz="1600" dirty="0" smtClean="0"/>
            <a:t>世界</a:t>
          </a:r>
          <a:r>
            <a:rPr lang="en-US" altLang="zh-CN" sz="2400" dirty="0" smtClean="0"/>
            <a:t>2</a:t>
          </a:r>
          <a:r>
            <a:rPr lang="zh-CN" altLang="en-US" sz="1600" dirty="0" smtClean="0"/>
            <a:t>位</a:t>
          </a:r>
          <a:endParaRPr lang="en-US" altLang="zh-CN" sz="1600" dirty="0" smtClean="0"/>
        </a:p>
        <a:p>
          <a:pPr>
            <a:lnSpc>
              <a:spcPct val="30000"/>
            </a:lnSpc>
          </a:pPr>
          <a:r>
            <a:rPr lang="en-US" altLang="zh-CN" sz="1600" dirty="0" smtClean="0"/>
            <a:t>(2011</a:t>
          </a:r>
          <a:r>
            <a:rPr lang="zh-CN" altLang="en-US" sz="1400" dirty="0" smtClean="0"/>
            <a:t>年</a:t>
          </a:r>
          <a:r>
            <a:rPr lang="en-US" altLang="zh-CN" sz="1400" dirty="0" smtClean="0"/>
            <a:t>)</a:t>
          </a:r>
          <a:endParaRPr lang="en-US" altLang="zh-CN" sz="2000" dirty="0" smtClean="0"/>
        </a:p>
        <a:p>
          <a:pPr>
            <a:lnSpc>
              <a:spcPct val="30000"/>
            </a:lnSpc>
          </a:pPr>
          <a:endParaRPr lang="en-US" altLang="zh-CN" sz="2000" dirty="0" smtClean="0"/>
        </a:p>
        <a:p>
          <a:pPr>
            <a:lnSpc>
              <a:spcPct val="30000"/>
            </a:lnSpc>
          </a:pPr>
          <a:r>
            <a:rPr lang="zh-CN" altLang="en-US" sz="1600" dirty="0" smtClean="0"/>
            <a:t>世界</a:t>
          </a:r>
          <a:r>
            <a:rPr lang="en-US" altLang="zh-CN" sz="2400" dirty="0" smtClean="0"/>
            <a:t>29</a:t>
          </a:r>
          <a:r>
            <a:rPr lang="zh-CN" altLang="en-US" sz="1600" dirty="0" smtClean="0"/>
            <a:t>位</a:t>
          </a:r>
          <a:endParaRPr lang="en-US" altLang="zh-CN" sz="1600" dirty="0" smtClean="0"/>
        </a:p>
        <a:p>
          <a:pPr>
            <a:lnSpc>
              <a:spcPct val="30000"/>
            </a:lnSpc>
          </a:pPr>
          <a:r>
            <a:rPr lang="en-US" altLang="zh-CN" sz="1600" dirty="0" smtClean="0"/>
            <a:t>(1978</a:t>
          </a:r>
          <a:r>
            <a:rPr lang="zh-CN" altLang="en-US" sz="1400" dirty="0" smtClean="0"/>
            <a:t>年</a:t>
          </a:r>
          <a:r>
            <a:rPr lang="en-US" altLang="zh-CN" sz="1600" dirty="0" smtClean="0"/>
            <a:t>)</a:t>
          </a:r>
        </a:p>
        <a:p>
          <a:pPr>
            <a:lnSpc>
              <a:spcPct val="55000"/>
            </a:lnSpc>
          </a:pPr>
          <a:endParaRPr lang="en-US" altLang="zh-CN" sz="2000" dirty="0" smtClean="0"/>
        </a:p>
      </dgm:t>
    </dgm:pt>
    <dgm:pt modelId="{D5424DAD-90E5-4A3C-A9AB-EFE326BDA26A}" type="parTrans" cxnId="{A6AAB6C3-DA8A-43E9-AE34-F100A2D9DA2E}">
      <dgm:prSet/>
      <dgm:spPr/>
      <dgm:t>
        <a:bodyPr/>
        <a:lstStyle/>
        <a:p>
          <a:endParaRPr lang="zh-CN" altLang="en-US"/>
        </a:p>
      </dgm:t>
    </dgm:pt>
    <dgm:pt modelId="{AAAE5584-91C4-4E9B-BFC4-F65813745492}" type="sibTrans" cxnId="{A6AAB6C3-DA8A-43E9-AE34-F100A2D9DA2E}">
      <dgm:prSet/>
      <dgm:spPr/>
      <dgm:t>
        <a:bodyPr/>
        <a:lstStyle/>
        <a:p>
          <a:endParaRPr lang="zh-CN" altLang="en-US"/>
        </a:p>
      </dgm:t>
    </dgm:pt>
    <dgm:pt modelId="{DC2A93C6-9EB2-498E-A53E-7EF1E7A64892}" type="pres">
      <dgm:prSet presAssocID="{FA439386-D746-479E-9EBC-28B45A1ABA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57B91D2-0B6E-408F-BA99-70B41B7FF4F2}" type="pres">
      <dgm:prSet presAssocID="{149824E6-99A1-4999-85DC-51575D821A9E}" presName="Name5" presStyleLbl="vennNode1" presStyleIdx="0" presStyleCnt="2" custLinFactNeighborX="-7300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1E4CAC-6A22-4D9A-8315-2A5992586B59}" type="pres">
      <dgm:prSet presAssocID="{8F8F0D32-C051-4954-A850-E0C9617624CA}" presName="space" presStyleCnt="0"/>
      <dgm:spPr/>
    </dgm:pt>
    <dgm:pt modelId="{BD78E2AE-5B1C-4FBD-959D-CEAB90F777E7}" type="pres">
      <dgm:prSet presAssocID="{F0D43AC7-2B8F-449A-B14B-D79C37A47BD5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19C11FE-81C9-4036-AF7B-6C4AB8C2240C}" type="presOf" srcId="{FA439386-D746-479E-9EBC-28B45A1ABA6C}" destId="{DC2A93C6-9EB2-498E-A53E-7EF1E7A64892}" srcOrd="0" destOrd="0" presId="urn:microsoft.com/office/officeart/2005/8/layout/venn3"/>
    <dgm:cxn modelId="{786502B6-02C8-4129-8995-BA792CD7F335}" type="presOf" srcId="{F0D43AC7-2B8F-449A-B14B-D79C37A47BD5}" destId="{BD78E2AE-5B1C-4FBD-959D-CEAB90F777E7}" srcOrd="0" destOrd="0" presId="urn:microsoft.com/office/officeart/2005/8/layout/venn3"/>
    <dgm:cxn modelId="{A6AAB6C3-DA8A-43E9-AE34-F100A2D9DA2E}" srcId="{FA439386-D746-479E-9EBC-28B45A1ABA6C}" destId="{F0D43AC7-2B8F-449A-B14B-D79C37A47BD5}" srcOrd="1" destOrd="0" parTransId="{D5424DAD-90E5-4A3C-A9AB-EFE326BDA26A}" sibTransId="{AAAE5584-91C4-4E9B-BFC4-F65813745492}"/>
    <dgm:cxn modelId="{CB382416-5108-45F4-A11E-743C8D74BCB4}" type="presOf" srcId="{149824E6-99A1-4999-85DC-51575D821A9E}" destId="{A57B91D2-0B6E-408F-BA99-70B41B7FF4F2}" srcOrd="0" destOrd="0" presId="urn:microsoft.com/office/officeart/2005/8/layout/venn3"/>
    <dgm:cxn modelId="{300FF4E2-CBB0-43D8-9DA9-2D002622955A}" srcId="{FA439386-D746-479E-9EBC-28B45A1ABA6C}" destId="{149824E6-99A1-4999-85DC-51575D821A9E}" srcOrd="0" destOrd="0" parTransId="{72B9911C-3168-48FE-A19A-48FDE591BF63}" sibTransId="{8F8F0D32-C051-4954-A850-E0C9617624CA}"/>
    <dgm:cxn modelId="{A1C7CA9D-97BB-4C4F-8CA0-3FAFAA538013}" type="presParOf" srcId="{DC2A93C6-9EB2-498E-A53E-7EF1E7A64892}" destId="{A57B91D2-0B6E-408F-BA99-70B41B7FF4F2}" srcOrd="0" destOrd="0" presId="urn:microsoft.com/office/officeart/2005/8/layout/venn3"/>
    <dgm:cxn modelId="{E43A5A54-81AA-4DAC-8F89-8F3DDE7E5684}" type="presParOf" srcId="{DC2A93C6-9EB2-498E-A53E-7EF1E7A64892}" destId="{6C1E4CAC-6A22-4D9A-8315-2A5992586B59}" srcOrd="1" destOrd="0" presId="urn:microsoft.com/office/officeart/2005/8/layout/venn3"/>
    <dgm:cxn modelId="{9E8FC461-4E6F-4D4E-BE9E-8770AEE2B91B}" type="presParOf" srcId="{DC2A93C6-9EB2-498E-A53E-7EF1E7A64892}" destId="{BD78E2AE-5B1C-4FBD-959D-CEAB90F777E7}" srcOrd="2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BE272F-BA60-4469-AC76-201AF5D1F6E1}">
      <dsp:nvSpPr>
        <dsp:cNvPr id="0" name=""/>
        <dsp:cNvSpPr/>
      </dsp:nvSpPr>
      <dsp:spPr>
        <a:xfrm rot="192745">
          <a:off x="-54838" y="0"/>
          <a:ext cx="3030850" cy="1872208"/>
        </a:xfrm>
        <a:prstGeom prst="swooshArrow">
          <a:avLst>
            <a:gd name="adj1" fmla="val 25000"/>
            <a:gd name="adj2" fmla="val 25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04781-A307-4E8D-91DD-9BC8379DB117}">
      <dsp:nvSpPr>
        <dsp:cNvPr id="0" name=""/>
        <dsp:cNvSpPr/>
      </dsp:nvSpPr>
      <dsp:spPr>
        <a:xfrm>
          <a:off x="825230" y="864096"/>
          <a:ext cx="104843" cy="1048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76D18-20D5-44A8-9BDB-A85F8C51A404}">
      <dsp:nvSpPr>
        <dsp:cNvPr id="0" name=""/>
        <dsp:cNvSpPr/>
      </dsp:nvSpPr>
      <dsp:spPr>
        <a:xfrm>
          <a:off x="118641" y="1008109"/>
          <a:ext cx="2002734" cy="6407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5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CN" sz="1800" kern="1200" dirty="0" smtClean="0"/>
            <a:t>约</a:t>
          </a:r>
          <a:r>
            <a:rPr lang="en-US" sz="1800" kern="1200" dirty="0" smtClean="0"/>
            <a:t>0.24</a:t>
          </a:r>
          <a:r>
            <a:rPr lang="zh-CN" sz="1800" kern="1200" dirty="0" smtClean="0"/>
            <a:t>亿吨标准煤</a:t>
          </a:r>
          <a:endParaRPr lang="zh-CN" altLang="en-US" sz="1800" kern="1200" dirty="0"/>
        </a:p>
      </dsp:txBody>
      <dsp:txXfrm>
        <a:off x="118641" y="1008109"/>
        <a:ext cx="2002734" cy="640729"/>
      </dsp:txXfrm>
    </dsp:sp>
    <dsp:sp modelId="{EB9F0287-C247-4B6D-B8CE-81EEA7DBCD35}">
      <dsp:nvSpPr>
        <dsp:cNvPr id="0" name=""/>
        <dsp:cNvSpPr/>
      </dsp:nvSpPr>
      <dsp:spPr>
        <a:xfrm>
          <a:off x="1980508" y="504057"/>
          <a:ext cx="179731" cy="1797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9EAD94-6D53-4FBB-8913-9051A833A69B}">
      <dsp:nvSpPr>
        <dsp:cNvPr id="0" name=""/>
        <dsp:cNvSpPr/>
      </dsp:nvSpPr>
      <dsp:spPr>
        <a:xfrm>
          <a:off x="1604154" y="648069"/>
          <a:ext cx="1924237" cy="488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3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1800" kern="1200" dirty="0" smtClean="0"/>
            <a:t>达</a:t>
          </a:r>
          <a:r>
            <a:rPr lang="en-US" sz="1800" kern="1200" dirty="0" smtClean="0"/>
            <a:t>31.8</a:t>
          </a:r>
          <a:r>
            <a:rPr lang="zh-CN" sz="1800" kern="1200" dirty="0" smtClean="0"/>
            <a:t>亿吨标准煤</a:t>
          </a:r>
          <a:endParaRPr lang="zh-CN" altLang="en-US" sz="1800" kern="1200" dirty="0"/>
        </a:p>
      </dsp:txBody>
      <dsp:txXfrm>
        <a:off x="1604154" y="648069"/>
        <a:ext cx="1924237" cy="4888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7B91D2-0B6E-408F-BA99-70B41B7FF4F2}">
      <dsp:nvSpPr>
        <dsp:cNvPr id="0" name=""/>
        <dsp:cNvSpPr/>
      </dsp:nvSpPr>
      <dsp:spPr>
        <a:xfrm>
          <a:off x="216023" y="421"/>
          <a:ext cx="1583332" cy="1583332"/>
        </a:xfrm>
        <a:prstGeom prst="ellipse">
          <a:avLst/>
        </a:prstGeom>
        <a:solidFill>
          <a:schemeClr val="accent1"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7136" tIns="25400" rIns="87136" bIns="25400" numCol="1" spcCol="1270" anchor="ctr" anchorCtr="0">
          <a:noAutofit/>
        </a:bodyPr>
        <a:lstStyle/>
        <a:p>
          <a:pPr lvl="0" algn="ctr" defTabSz="889000">
            <a:lnSpc>
              <a:spcPct val="55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889000">
            <a:lnSpc>
              <a:spcPct val="55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38667.6</a:t>
          </a:r>
          <a:r>
            <a:rPr lang="zh-CN" sz="1400" kern="1200" dirty="0" smtClean="0"/>
            <a:t>亿</a:t>
          </a:r>
          <a:endParaRPr lang="en-US" altLang="zh-CN" sz="1800" kern="1200" dirty="0" smtClean="0"/>
        </a:p>
        <a:p>
          <a:pPr lvl="0" algn="ctr" defTabSz="889000">
            <a:lnSpc>
              <a:spcPct val="3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(2012</a:t>
          </a:r>
          <a:r>
            <a:rPr lang="zh-CN" altLang="en-US" sz="1400" kern="1200" dirty="0" smtClean="0"/>
            <a:t>年</a:t>
          </a:r>
          <a:r>
            <a:rPr lang="en-US" altLang="zh-CN" sz="1600" kern="1200" dirty="0" smtClean="0"/>
            <a:t>)</a:t>
          </a:r>
        </a:p>
        <a:p>
          <a:pPr lvl="0" algn="ctr" defTabSz="889000">
            <a:lnSpc>
              <a:spcPct val="3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889000">
            <a:lnSpc>
              <a:spcPct val="3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11.3</a:t>
          </a:r>
          <a:r>
            <a:rPr lang="zh-CN" sz="1100" kern="1200" dirty="0" smtClean="0"/>
            <a:t>亿</a:t>
          </a:r>
          <a:endParaRPr lang="en-US" altLang="zh-CN" sz="1200" kern="1200" dirty="0" smtClean="0"/>
        </a:p>
        <a:p>
          <a:pPr lvl="0" algn="ctr" defTabSz="889000">
            <a:lnSpc>
              <a:spcPct val="3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(1950</a:t>
          </a:r>
          <a:r>
            <a:rPr lang="zh-CN" altLang="en-US" sz="1400" kern="1200" dirty="0" smtClean="0"/>
            <a:t>年</a:t>
          </a:r>
          <a:r>
            <a:rPr lang="en-US" altLang="zh-CN" sz="1400" kern="1200" dirty="0" smtClean="0"/>
            <a:t>)</a:t>
          </a:r>
          <a:endParaRPr lang="en-US" altLang="zh-CN" sz="1200" kern="1200" dirty="0" smtClean="0"/>
        </a:p>
        <a:p>
          <a:pPr lvl="0" algn="ctr" defTabSz="889000">
            <a:lnSpc>
              <a:spcPct val="55000"/>
            </a:lnSpc>
            <a:spcBef>
              <a:spcPct val="0"/>
            </a:spcBef>
            <a:spcAft>
              <a:spcPct val="35000"/>
            </a:spcAft>
          </a:pPr>
          <a:endParaRPr lang="en-US" altLang="zh-CN" sz="1800" kern="1200" dirty="0" smtClean="0"/>
        </a:p>
      </dsp:txBody>
      <dsp:txXfrm>
        <a:off x="216023" y="421"/>
        <a:ext cx="1583332" cy="1583332"/>
      </dsp:txXfrm>
    </dsp:sp>
    <dsp:sp modelId="{BD78E2AE-5B1C-4FBD-959D-CEAB90F777E7}">
      <dsp:nvSpPr>
        <dsp:cNvPr id="0" name=""/>
        <dsp:cNvSpPr/>
      </dsp:nvSpPr>
      <dsp:spPr>
        <a:xfrm>
          <a:off x="1713874" y="421"/>
          <a:ext cx="1583332" cy="1583332"/>
        </a:xfrm>
        <a:prstGeom prst="ellipse">
          <a:avLst/>
        </a:prstGeom>
        <a:solidFill>
          <a:schemeClr val="accent1"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7136" tIns="20320" rIns="87136" bIns="20320" numCol="1" spcCol="1270" anchor="ctr" anchorCtr="0">
          <a:noAutofit/>
        </a:bodyPr>
        <a:lstStyle/>
        <a:p>
          <a:pPr lvl="0" algn="ctr" defTabSz="711200">
            <a:lnSpc>
              <a:spcPct val="40000"/>
            </a:lnSpc>
            <a:spcBef>
              <a:spcPct val="0"/>
            </a:spcBef>
            <a:spcAft>
              <a:spcPct val="35000"/>
            </a:spcAft>
          </a:pPr>
          <a:endParaRPr lang="en-US" altLang="zh-CN" sz="1600" kern="1200" dirty="0" smtClean="0"/>
        </a:p>
        <a:p>
          <a:pPr lvl="0" algn="ctr" defTabSz="711200">
            <a:lnSpc>
              <a:spcPct val="40000"/>
            </a:lnSpc>
            <a:spcBef>
              <a:spcPct val="0"/>
            </a:spcBef>
            <a:spcAft>
              <a:spcPct val="35000"/>
            </a:spcAft>
          </a:pPr>
          <a:endParaRPr lang="en-US" altLang="zh-CN" sz="1600" kern="1200" dirty="0" smtClean="0"/>
        </a:p>
        <a:p>
          <a:pPr lvl="0" algn="ctr" defTabSz="711200">
            <a:lnSpc>
              <a:spcPct val="3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世界</a:t>
          </a:r>
          <a:r>
            <a:rPr lang="en-US" altLang="zh-CN" sz="2400" kern="1200" dirty="0" smtClean="0"/>
            <a:t>2</a:t>
          </a:r>
          <a:r>
            <a:rPr lang="zh-CN" altLang="en-US" sz="1600" kern="1200" dirty="0" smtClean="0"/>
            <a:t>位</a:t>
          </a:r>
          <a:endParaRPr lang="en-US" altLang="zh-CN" sz="1600" kern="1200" dirty="0" smtClean="0"/>
        </a:p>
        <a:p>
          <a:pPr lvl="0" algn="ctr" defTabSz="711200">
            <a:lnSpc>
              <a:spcPct val="3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(2011</a:t>
          </a:r>
          <a:r>
            <a:rPr lang="zh-CN" altLang="en-US" sz="1400" kern="1200" dirty="0" smtClean="0"/>
            <a:t>年</a:t>
          </a:r>
          <a:r>
            <a:rPr lang="en-US" altLang="zh-CN" sz="1400" kern="1200" dirty="0" smtClean="0"/>
            <a:t>)</a:t>
          </a:r>
          <a:endParaRPr lang="en-US" altLang="zh-CN" sz="2000" kern="1200" dirty="0" smtClean="0"/>
        </a:p>
        <a:p>
          <a:pPr lvl="0" algn="ctr" defTabSz="711200">
            <a:lnSpc>
              <a:spcPct val="30000"/>
            </a:lnSpc>
            <a:spcBef>
              <a:spcPct val="0"/>
            </a:spcBef>
            <a:spcAft>
              <a:spcPct val="35000"/>
            </a:spcAft>
          </a:pPr>
          <a:endParaRPr lang="en-US" altLang="zh-CN" sz="2000" kern="1200" dirty="0" smtClean="0"/>
        </a:p>
        <a:p>
          <a:pPr lvl="0" algn="ctr" defTabSz="711200">
            <a:lnSpc>
              <a:spcPct val="3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世界</a:t>
          </a:r>
          <a:r>
            <a:rPr lang="en-US" altLang="zh-CN" sz="2400" kern="1200" dirty="0" smtClean="0"/>
            <a:t>29</a:t>
          </a:r>
          <a:r>
            <a:rPr lang="zh-CN" altLang="en-US" sz="1600" kern="1200" dirty="0" smtClean="0"/>
            <a:t>位</a:t>
          </a:r>
          <a:endParaRPr lang="en-US" altLang="zh-CN" sz="1600" kern="1200" dirty="0" smtClean="0"/>
        </a:p>
        <a:p>
          <a:pPr lvl="0" algn="ctr" defTabSz="711200">
            <a:lnSpc>
              <a:spcPct val="3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(1978</a:t>
          </a:r>
          <a:r>
            <a:rPr lang="zh-CN" altLang="en-US" sz="1400" kern="1200" dirty="0" smtClean="0"/>
            <a:t>年</a:t>
          </a:r>
          <a:r>
            <a:rPr lang="en-US" altLang="zh-CN" sz="1600" kern="1200" dirty="0" smtClean="0"/>
            <a:t>)</a:t>
          </a:r>
        </a:p>
        <a:p>
          <a:pPr lvl="0" algn="ctr" defTabSz="711200">
            <a:lnSpc>
              <a:spcPct val="55000"/>
            </a:lnSpc>
            <a:spcBef>
              <a:spcPct val="0"/>
            </a:spcBef>
            <a:spcAft>
              <a:spcPct val="35000"/>
            </a:spcAft>
          </a:pPr>
          <a:endParaRPr lang="en-US" altLang="zh-CN" sz="2000" kern="1200" dirty="0" smtClean="0"/>
        </a:p>
      </dsp:txBody>
      <dsp:txXfrm>
        <a:off x="1713874" y="421"/>
        <a:ext cx="1583332" cy="1583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endParaRPr lang="zh-CN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fld id="{2070500E-C2FD-4053-A581-435E4F45395C}" type="datetimeFigureOut">
              <a:rPr lang="zh-CN" altLang="en-US"/>
              <a:pPr/>
              <a:t>2013/5/8</a:t>
            </a:fld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fld id="{613564BE-0610-4D2D-8B88-CF036A436021}" type="slidenum">
              <a:rPr lang="zh-CN" alt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25400"/>
            <a:ext cx="9144000" cy="5476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1028" name="Picture 4" descr="党徽，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0000"/>
              </a:clrFrom>
              <a:clrTo>
                <a:srgbClr val="FE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0500"/>
            <a:ext cx="1006475" cy="10064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outerShdw dist="71842" dir="2700000" algn="ctr" rotWithShape="0">
              <a:srgbClr val="F1BE05"/>
            </a:outerShdw>
          </a:effectLst>
        </p:spPr>
      </p:pic>
      <p:pic>
        <p:nvPicPr>
          <p:cNvPr id="1029" name="Picture 5" descr="未标题-0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5400"/>
            <a:ext cx="9144000" cy="150971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outerShdw dist="52363" dir="4557825" algn="ctr" rotWithShape="0">
              <a:schemeClr val="tx2"/>
            </a:outerShdw>
          </a:effectLst>
        </p:spPr>
      </p:pic>
      <p:pic>
        <p:nvPicPr>
          <p:cNvPr id="1030" name="Picture 6" descr="未标题-2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20161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1031" name="Picture 7" descr="白色星光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56550" y="44450"/>
            <a:ext cx="1150938" cy="8255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1032" name="Picture 8" descr="白色星光"/>
          <p:cNvPicPr>
            <a:picLocks noChangeAspect="1" noChangeArrowheads="1"/>
          </p:cNvPicPr>
          <p:nvPr/>
        </p:nvPicPr>
        <p:blipFill>
          <a:blip r:embed="rId18" cstate="print"/>
          <a:srcRect r="43724"/>
          <a:stretch>
            <a:fillRect/>
          </a:stretch>
        </p:blipFill>
        <p:spPr bwMode="auto">
          <a:xfrm>
            <a:off x="900113" y="-98425"/>
            <a:ext cx="647700" cy="82391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黑体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黑体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黑体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黑体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u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-25400"/>
            <a:ext cx="9144000" cy="5476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0" y="692150"/>
            <a:ext cx="9144000" cy="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pic>
        <p:nvPicPr>
          <p:cNvPr id="3076" name="Picture 4" descr="党徽，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0000"/>
              </a:clrFrom>
              <a:clrTo>
                <a:srgbClr val="FE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0500"/>
            <a:ext cx="1006475" cy="100647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outerShdw dist="71842" dir="2700000" algn="ctr" rotWithShape="0">
              <a:srgbClr val="F1BE05"/>
            </a:outerShdw>
          </a:effectLst>
        </p:spPr>
      </p:pic>
      <p:pic>
        <p:nvPicPr>
          <p:cNvPr id="3077" name="Picture 5" descr="未标题-0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5400"/>
            <a:ext cx="9144000" cy="150971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outerShdw dist="52363" dir="4557825" algn="ctr" rotWithShape="0">
              <a:schemeClr val="tx2"/>
            </a:outerShdw>
          </a:effectLst>
        </p:spPr>
      </p:pic>
      <p:pic>
        <p:nvPicPr>
          <p:cNvPr id="3078" name="Picture 6" descr="未标题-2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2016125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3079" name="Picture 7" descr="白色星光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56550" y="44450"/>
            <a:ext cx="1150938" cy="8255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pic>
        <p:nvPicPr>
          <p:cNvPr id="3080" name="Picture 8" descr="白色星光"/>
          <p:cNvPicPr>
            <a:picLocks noChangeAspect="1" noChangeArrowheads="1"/>
          </p:cNvPicPr>
          <p:nvPr/>
        </p:nvPicPr>
        <p:blipFill>
          <a:blip r:embed="rId18" cstate="print"/>
          <a:srcRect r="43724"/>
          <a:stretch>
            <a:fillRect/>
          </a:stretch>
        </p:blipFill>
        <p:spPr bwMode="auto">
          <a:xfrm>
            <a:off x="900113" y="-98425"/>
            <a:ext cx="647700" cy="823913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黑体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黑体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黑体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黑体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黑体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黑体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黑体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u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9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chart" Target="../charts/chart5.xml"/><Relationship Id="rId3" Type="http://schemas.openxmlformats.org/officeDocument/2006/relationships/chart" Target="../charts/chart4.xml"/><Relationship Id="rId7" Type="http://schemas.openxmlformats.org/officeDocument/2006/relationships/diagramLayout" Target="../diagrams/layout2.xml"/><Relationship Id="rId12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2.xml"/><Relationship Id="rId11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microsoft.com/office/2007/relationships/diagramDrawing" Target="../diagrams/drawing2.xml"/><Relationship Id="rId4" Type="http://schemas.openxmlformats.org/officeDocument/2006/relationships/image" Target="../media/image9.pn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image" Target="../media/image41.jpeg"/><Relationship Id="rId3" Type="http://schemas.openxmlformats.org/officeDocument/2006/relationships/chart" Target="../charts/chart7.xml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" Type="http://schemas.openxmlformats.org/officeDocument/2006/relationships/image" Target="../media/image10.jpe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9.pn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jpeg"/><Relationship Id="rId5" Type="http://schemas.openxmlformats.org/officeDocument/2006/relationships/chart" Target="../charts/char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9552" y="2852936"/>
            <a:ext cx="8712968" cy="83099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800" b="1" spc="-15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从发展看“三个自信”的底气</a:t>
            </a:r>
            <a:endParaRPr lang="zh-CN" altLang="en-US" sz="4800" b="1" spc="-15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292080" y="4140369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ea typeface="黑体"/>
              </a:rPr>
              <a:t>十八大报告</a:t>
            </a:r>
            <a:r>
              <a:rPr lang="zh-CN" altLang="en-US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ea typeface="黑体"/>
              </a:rPr>
              <a:t>解读</a:t>
            </a:r>
          </a:p>
        </p:txBody>
      </p:sp>
      <p:grpSp>
        <p:nvGrpSpPr>
          <p:cNvPr id="4" name="组合 287"/>
          <p:cNvGrpSpPr/>
          <p:nvPr/>
        </p:nvGrpSpPr>
        <p:grpSpPr>
          <a:xfrm>
            <a:off x="755576" y="4797152"/>
            <a:ext cx="7970337" cy="405929"/>
            <a:chOff x="251520" y="4843041"/>
            <a:chExt cx="8474393" cy="360040"/>
          </a:xfrm>
          <a:solidFill>
            <a:schemeClr val="tx2">
              <a:lumMod val="75000"/>
            </a:schemeClr>
          </a:solidFill>
        </p:grpSpPr>
        <p:sp>
          <p:nvSpPr>
            <p:cNvPr id="16" name="五边形 15"/>
            <p:cNvSpPr/>
            <p:nvPr/>
          </p:nvSpPr>
          <p:spPr>
            <a:xfrm>
              <a:off x="251520" y="4843041"/>
              <a:ext cx="7383117" cy="36004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燕尾形 16"/>
            <p:cNvSpPr/>
            <p:nvPr/>
          </p:nvSpPr>
          <p:spPr>
            <a:xfrm>
              <a:off x="7704352" y="4843041"/>
              <a:ext cx="336210" cy="3600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燕尾形 17"/>
            <p:cNvSpPr/>
            <p:nvPr/>
          </p:nvSpPr>
          <p:spPr>
            <a:xfrm>
              <a:off x="8053493" y="4843041"/>
              <a:ext cx="336210" cy="3600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燕尾形 18"/>
            <p:cNvSpPr/>
            <p:nvPr/>
          </p:nvSpPr>
          <p:spPr>
            <a:xfrm>
              <a:off x="8389703" y="4843041"/>
              <a:ext cx="336210" cy="3600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722322" y="5621178"/>
            <a:ext cx="2583334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黑体"/>
              </a:rPr>
              <a:t>道路     理论    制度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黑体"/>
            </a:endParaRPr>
          </a:p>
        </p:txBody>
      </p:sp>
      <p:sp>
        <p:nvSpPr>
          <p:cNvPr id="21" name="等腰三角形 20"/>
          <p:cNvSpPr/>
          <p:nvPr/>
        </p:nvSpPr>
        <p:spPr>
          <a:xfrm rot="10800000">
            <a:off x="5784104" y="5203082"/>
            <a:ext cx="410422" cy="386157"/>
          </a:xfrm>
          <a:prstGeom prst="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上箭头 21"/>
          <p:cNvSpPr/>
          <p:nvPr/>
        </p:nvSpPr>
        <p:spPr>
          <a:xfrm>
            <a:off x="2339752" y="3789040"/>
            <a:ext cx="432048" cy="1080120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25" name="图片 2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9784" y="6359838"/>
            <a:ext cx="1944216" cy="498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971600" y="116633"/>
            <a:ext cx="8172400" cy="44627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zh-CN" sz="2300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从一穷二白到举世震惊，综合国力、国际地位实现历史性</a:t>
            </a:r>
            <a:r>
              <a:rPr lang="zh-CN" altLang="zh-CN" sz="2300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飞跃</a:t>
            </a:r>
            <a:endParaRPr lang="zh-CN" altLang="en-US" sz="2300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</a:endParaRPr>
          </a:p>
        </p:txBody>
      </p:sp>
      <p:cxnSp>
        <p:nvCxnSpPr>
          <p:cNvPr id="53" name="直接箭头连接符 52"/>
          <p:cNvCxnSpPr/>
          <p:nvPr/>
        </p:nvCxnSpPr>
        <p:spPr>
          <a:xfrm flipV="1">
            <a:off x="755576" y="1988840"/>
            <a:ext cx="6768752" cy="1080120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组合 104"/>
          <p:cNvGrpSpPr/>
          <p:nvPr/>
        </p:nvGrpSpPr>
        <p:grpSpPr>
          <a:xfrm>
            <a:off x="573813" y="5373216"/>
            <a:ext cx="1152127" cy="801380"/>
            <a:chOff x="285781" y="5517232"/>
            <a:chExt cx="1152127" cy="801380"/>
          </a:xfrm>
        </p:grpSpPr>
        <p:sp>
          <p:nvSpPr>
            <p:cNvPr id="55" name="圆角矩形 54"/>
            <p:cNvSpPr/>
            <p:nvPr/>
          </p:nvSpPr>
          <p:spPr>
            <a:xfrm>
              <a:off x="699875" y="5661248"/>
              <a:ext cx="351702" cy="468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758098" y="5589240"/>
              <a:ext cx="248476" cy="46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圆角矩形 56"/>
            <p:cNvSpPr/>
            <p:nvPr/>
          </p:nvSpPr>
          <p:spPr>
            <a:xfrm>
              <a:off x="758098" y="5517232"/>
              <a:ext cx="248476" cy="396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85781" y="5949280"/>
              <a:ext cx="1152127" cy="36933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latin typeface="微软雅黑" pitchFamily="34" charset="-122"/>
                  <a:ea typeface="黑体"/>
                </a:rPr>
                <a:t>经济总量</a:t>
              </a:r>
              <a:endParaRPr lang="zh-CN" altLang="en-US" dirty="0">
                <a:latin typeface="微软雅黑" pitchFamily="34" charset="-122"/>
                <a:ea typeface="黑体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846878" y="3140968"/>
            <a:ext cx="1231106" cy="19442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zh-CN" sz="2200" b="0" dirty="0" smtClean="0">
                <a:latin typeface="+mn-ea"/>
                <a:ea typeface="+mn-ea"/>
              </a:rPr>
              <a:t>增长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  <a:ea typeface="+mn-ea"/>
              </a:rPr>
              <a:t>295</a:t>
            </a:r>
            <a:r>
              <a:rPr lang="zh-CN" altLang="zh-CN" sz="2200" b="0" dirty="0" smtClean="0">
                <a:latin typeface="+mn-ea"/>
                <a:ea typeface="+mn-ea"/>
              </a:rPr>
              <a:t>倍，跃升至中上等收入国家</a:t>
            </a:r>
            <a:endParaRPr lang="zh-CN" altLang="en-US" sz="2200" b="0" dirty="0">
              <a:latin typeface="+mn-ea"/>
              <a:ea typeface="+mn-ea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1835696" y="5229200"/>
            <a:ext cx="1163310" cy="946864"/>
            <a:chOff x="1680498" y="5373216"/>
            <a:chExt cx="1163310" cy="946864"/>
          </a:xfrm>
        </p:grpSpPr>
        <p:grpSp>
          <p:nvGrpSpPr>
            <p:cNvPr id="61" name="组合 51"/>
            <p:cNvGrpSpPr/>
            <p:nvPr/>
          </p:nvGrpSpPr>
          <p:grpSpPr>
            <a:xfrm>
              <a:off x="2045056" y="5373216"/>
              <a:ext cx="366704" cy="890478"/>
              <a:chOff x="3257009" y="5405297"/>
              <a:chExt cx="366704" cy="117556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63" name="圆角矩形 62"/>
              <p:cNvSpPr/>
              <p:nvPr/>
            </p:nvSpPr>
            <p:spPr>
              <a:xfrm>
                <a:off x="3257009" y="5644316"/>
                <a:ext cx="366704" cy="936543"/>
              </a:xfrm>
              <a:prstGeom prst="roundRect">
                <a:avLst/>
              </a:prstGeom>
              <a:grpFill/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圆角矩形 63"/>
              <p:cNvSpPr/>
              <p:nvPr/>
            </p:nvSpPr>
            <p:spPr>
              <a:xfrm>
                <a:off x="3316339" y="5498181"/>
                <a:ext cx="248476" cy="61923"/>
              </a:xfrm>
              <a:prstGeom prst="roundRect">
                <a:avLst/>
              </a:prstGeom>
              <a:grpFill/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圆角矩形 64"/>
              <p:cNvSpPr/>
              <p:nvPr/>
            </p:nvSpPr>
            <p:spPr>
              <a:xfrm>
                <a:off x="3316339" y="5405297"/>
                <a:ext cx="248476" cy="61923"/>
              </a:xfrm>
              <a:prstGeom prst="roundRect">
                <a:avLst/>
              </a:prstGeom>
              <a:grpFill/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680498" y="5949280"/>
              <a:ext cx="1163310" cy="3708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latin typeface="微软雅黑" pitchFamily="34" charset="-122"/>
                  <a:ea typeface="黑体"/>
                </a:rPr>
                <a:t>人均</a:t>
              </a:r>
              <a:r>
                <a:rPr lang="en-US" altLang="zh-CN" dirty="0" smtClean="0">
                  <a:latin typeface="微软雅黑" pitchFamily="34" charset="-122"/>
                  <a:ea typeface="黑体"/>
                </a:rPr>
                <a:t>GDP</a:t>
              </a:r>
              <a:endParaRPr lang="zh-CN" altLang="en-US" dirty="0">
                <a:latin typeface="微软雅黑" pitchFamily="34" charset="-122"/>
                <a:ea typeface="黑体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932040" y="2564904"/>
            <a:ext cx="1261884" cy="23762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200" b="0" dirty="0" smtClean="0">
                <a:latin typeface="+mn-ea"/>
                <a:ea typeface="+mn-ea"/>
              </a:rPr>
              <a:t>增加近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  <a:ea typeface="+mn-ea"/>
              </a:rPr>
              <a:t>23813</a:t>
            </a:r>
            <a:r>
              <a:rPr lang="zh-CN" altLang="en-US" sz="2200" b="0" dirty="0" smtClean="0">
                <a:latin typeface="+mn-ea"/>
                <a:ea typeface="+mn-ea"/>
              </a:rPr>
              <a:t>倍，成为外汇储备</a:t>
            </a:r>
            <a:endParaRPr lang="en-US" altLang="zh-CN" sz="2200" b="0" dirty="0" smtClean="0">
              <a:latin typeface="+mn-ea"/>
              <a:ea typeface="+mn-ea"/>
            </a:endParaRPr>
          </a:p>
          <a:p>
            <a:r>
              <a:rPr lang="zh-CN" altLang="en-US" sz="2200" dirty="0" smtClean="0">
                <a:solidFill>
                  <a:srgbClr val="FF0000"/>
                </a:solidFill>
                <a:latin typeface="+mn-ea"/>
                <a:ea typeface="+mn-ea"/>
              </a:rPr>
              <a:t>第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一</a:t>
            </a:r>
            <a:r>
              <a:rPr lang="zh-CN" altLang="en-US" sz="2200" b="0" dirty="0" smtClean="0">
                <a:latin typeface="+mn-ea"/>
                <a:ea typeface="+mn-ea"/>
              </a:rPr>
              <a:t>大国</a:t>
            </a:r>
            <a:endParaRPr lang="zh-CN" altLang="en-US" sz="2200" b="0" dirty="0">
              <a:latin typeface="+mn-ea"/>
              <a:ea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4860032" y="4653136"/>
            <a:ext cx="1152128" cy="1512168"/>
            <a:chOff x="4932040" y="4797152"/>
            <a:chExt cx="1152128" cy="1512168"/>
          </a:xfrm>
        </p:grpSpPr>
        <p:grpSp>
          <p:nvGrpSpPr>
            <p:cNvPr id="68" name="组合 56"/>
            <p:cNvGrpSpPr/>
            <p:nvPr/>
          </p:nvGrpSpPr>
          <p:grpSpPr>
            <a:xfrm>
              <a:off x="5320179" y="4797152"/>
              <a:ext cx="366704" cy="1152000"/>
              <a:chOff x="6256283" y="4581128"/>
              <a:chExt cx="366704" cy="1778184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70" name="圆角矩形 69"/>
              <p:cNvSpPr/>
              <p:nvPr/>
            </p:nvSpPr>
            <p:spPr>
              <a:xfrm>
                <a:off x="6256283" y="4818052"/>
                <a:ext cx="366704" cy="1541260"/>
              </a:xfrm>
              <a:prstGeom prst="roundRect">
                <a:avLst/>
              </a:prstGeom>
              <a:grpFill/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圆角矩形 70"/>
              <p:cNvSpPr/>
              <p:nvPr/>
            </p:nvSpPr>
            <p:spPr>
              <a:xfrm>
                <a:off x="6308949" y="4674012"/>
                <a:ext cx="248476" cy="61923"/>
              </a:xfrm>
              <a:prstGeom prst="roundRect">
                <a:avLst/>
              </a:prstGeom>
              <a:grpFill/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圆角矩形 71"/>
              <p:cNvSpPr/>
              <p:nvPr/>
            </p:nvSpPr>
            <p:spPr>
              <a:xfrm>
                <a:off x="6308949" y="4581128"/>
                <a:ext cx="248476" cy="61923"/>
              </a:xfrm>
              <a:prstGeom prst="roundRect">
                <a:avLst/>
              </a:prstGeom>
              <a:grpFill/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4932040" y="5939988"/>
              <a:ext cx="1152128" cy="36933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latin typeface="微软雅黑" pitchFamily="34" charset="-122"/>
                  <a:ea typeface="黑体"/>
                </a:rPr>
                <a:t>外汇储备</a:t>
              </a:r>
              <a:endParaRPr lang="zh-CN" altLang="en-US" dirty="0">
                <a:latin typeface="微软雅黑" pitchFamily="34" charset="-122"/>
                <a:ea typeface="黑体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3340894" y="2714620"/>
            <a:ext cx="1231106" cy="25048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200" b="0" dirty="0" smtClean="0">
                <a:latin typeface="+mn-ea"/>
                <a:ea typeface="+mn-ea"/>
              </a:rPr>
              <a:t>增长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  <a:ea typeface="+mn-ea"/>
              </a:rPr>
              <a:t>1890</a:t>
            </a:r>
            <a:r>
              <a:rPr lang="zh-CN" altLang="en-US" sz="2200" b="0" dirty="0" smtClean="0">
                <a:latin typeface="+mn-ea"/>
                <a:ea typeface="+mn-ea"/>
              </a:rPr>
              <a:t>倍，</a:t>
            </a:r>
            <a:endParaRPr lang="en-US" altLang="zh-CN" sz="2200" b="0" dirty="0" smtClean="0">
              <a:latin typeface="+mn-ea"/>
              <a:ea typeface="+mn-ea"/>
            </a:endParaRPr>
          </a:p>
          <a:p>
            <a:r>
              <a:rPr lang="zh-CN" altLang="en-US" sz="2200" b="0" dirty="0" smtClean="0">
                <a:latin typeface="+mn-ea"/>
                <a:ea typeface="+mn-ea"/>
              </a:rPr>
              <a:t>政府宏观调控能力日益增强</a:t>
            </a:r>
            <a:endParaRPr lang="zh-CN" altLang="en-US" sz="2200" b="0" dirty="0">
              <a:latin typeface="+mn-ea"/>
              <a:ea typeface="+mn-ea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131840" y="5048591"/>
            <a:ext cx="1656184" cy="1119163"/>
            <a:chOff x="3707904" y="5255323"/>
            <a:chExt cx="1656184" cy="1119163"/>
          </a:xfrm>
        </p:grpSpPr>
        <p:grpSp>
          <p:nvGrpSpPr>
            <p:cNvPr id="83" name="组合 54"/>
            <p:cNvGrpSpPr/>
            <p:nvPr/>
          </p:nvGrpSpPr>
          <p:grpSpPr>
            <a:xfrm>
              <a:off x="4353158" y="5255323"/>
              <a:ext cx="365314" cy="828680"/>
              <a:chOff x="4556029" y="5048636"/>
              <a:chExt cx="366704" cy="1447903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85" name="圆角矩形 84"/>
              <p:cNvSpPr/>
              <p:nvPr/>
            </p:nvSpPr>
            <p:spPr>
              <a:xfrm>
                <a:off x="4619808" y="5141517"/>
                <a:ext cx="248476" cy="61922"/>
              </a:xfrm>
              <a:prstGeom prst="roundRect">
                <a:avLst/>
              </a:prstGeom>
              <a:grpFill/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圆角矩形 85"/>
              <p:cNvSpPr/>
              <p:nvPr/>
            </p:nvSpPr>
            <p:spPr>
              <a:xfrm>
                <a:off x="4619808" y="5048636"/>
                <a:ext cx="248476" cy="61922"/>
              </a:xfrm>
              <a:prstGeom prst="roundRect">
                <a:avLst/>
              </a:prstGeom>
              <a:grpFill/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圆角矩形 86"/>
              <p:cNvSpPr/>
              <p:nvPr/>
            </p:nvSpPr>
            <p:spPr>
              <a:xfrm>
                <a:off x="4556029" y="5303534"/>
                <a:ext cx="366704" cy="1193005"/>
              </a:xfrm>
              <a:prstGeom prst="roundRect">
                <a:avLst/>
              </a:prstGeom>
              <a:grpFill/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3707904" y="6003686"/>
              <a:ext cx="1656184" cy="3708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latin typeface="微软雅黑" pitchFamily="34" charset="-122"/>
                  <a:ea typeface="黑体"/>
                </a:rPr>
                <a:t>国家财政收入</a:t>
              </a:r>
              <a:endParaRPr lang="zh-CN" altLang="en-US" dirty="0">
                <a:latin typeface="微软雅黑" pitchFamily="34" charset="-122"/>
                <a:ea typeface="黑体"/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>
            <a:off x="467544" y="2564904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+mn-ea"/>
                <a:ea typeface="+mn-ea"/>
              </a:rPr>
              <a:t>1952</a:t>
            </a:r>
            <a:r>
              <a:rPr lang="zh-CN" altLang="en-US" dirty="0" smtClean="0">
                <a:latin typeface="+mn-ea"/>
                <a:ea typeface="+mn-ea"/>
              </a:rPr>
              <a:t>年</a:t>
            </a:r>
            <a:endParaRPr lang="zh-CN" altLang="en-US" dirty="0">
              <a:latin typeface="+mn-ea"/>
              <a:ea typeface="+mn-ea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768350" y="3573016"/>
            <a:ext cx="923330" cy="230425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zh-CN" sz="2200" b="0" dirty="0" smtClean="0">
                <a:latin typeface="+mn-ea"/>
                <a:ea typeface="+mn-ea"/>
              </a:rPr>
              <a:t>增加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  <a:ea typeface="+mn-ea"/>
              </a:rPr>
              <a:t>765</a:t>
            </a:r>
            <a:r>
              <a:rPr lang="zh-CN" altLang="zh-CN" sz="2200" b="0" dirty="0" smtClean="0">
                <a:latin typeface="+mn-ea"/>
                <a:ea typeface="+mn-ea"/>
              </a:rPr>
              <a:t>倍，</a:t>
            </a:r>
            <a:endParaRPr lang="en-US" altLang="zh-CN" sz="2200" b="0" dirty="0" smtClean="0">
              <a:latin typeface="+mn-ea"/>
              <a:ea typeface="+mn-ea"/>
            </a:endParaRPr>
          </a:p>
          <a:p>
            <a:r>
              <a:rPr lang="zh-CN" altLang="zh-CN" sz="2200" b="0" dirty="0" smtClean="0">
                <a:latin typeface="+mn-ea"/>
                <a:ea typeface="+mn-ea"/>
              </a:rPr>
              <a:t>跃升世界第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zh-CN" altLang="en-US" sz="2200" b="0" dirty="0" smtClean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43" name="图片 4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6459230"/>
            <a:ext cx="1944216" cy="49816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732240" y="2276872"/>
            <a:ext cx="523220" cy="23762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200" b="0" dirty="0" smtClean="0">
                <a:ea typeface="黑体"/>
              </a:rPr>
              <a:t>全面建成小康社会</a:t>
            </a:r>
            <a:endParaRPr lang="zh-CN" altLang="en-US" sz="2200" b="0" dirty="0">
              <a:ea typeface="黑体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7392632" y="3789041"/>
            <a:ext cx="1179895" cy="2370218"/>
            <a:chOff x="7704471" y="3933059"/>
            <a:chExt cx="1179895" cy="2370216"/>
          </a:xfrm>
        </p:grpSpPr>
        <p:grpSp>
          <p:nvGrpSpPr>
            <p:cNvPr id="48" name="组合 64"/>
            <p:cNvGrpSpPr/>
            <p:nvPr/>
          </p:nvGrpSpPr>
          <p:grpSpPr>
            <a:xfrm>
              <a:off x="8057848" y="3933059"/>
              <a:ext cx="366704" cy="2160237"/>
              <a:chOff x="6462758" y="4581128"/>
              <a:chExt cx="366704" cy="273226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52" name="圆角矩形 51"/>
              <p:cNvSpPr/>
              <p:nvPr/>
            </p:nvSpPr>
            <p:spPr>
              <a:xfrm>
                <a:off x="6462758" y="4854623"/>
                <a:ext cx="366704" cy="245877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圆角矩形 59"/>
              <p:cNvSpPr/>
              <p:nvPr/>
            </p:nvSpPr>
            <p:spPr>
              <a:xfrm>
                <a:off x="6515424" y="4674012"/>
                <a:ext cx="248476" cy="61924"/>
              </a:xfrm>
              <a:prstGeom prst="round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圆角矩形 72"/>
              <p:cNvSpPr/>
              <p:nvPr/>
            </p:nvSpPr>
            <p:spPr>
              <a:xfrm>
                <a:off x="6515424" y="4581128"/>
                <a:ext cx="248476" cy="61924"/>
              </a:xfrm>
              <a:prstGeom prst="round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7704471" y="5933943"/>
              <a:ext cx="1179895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latin typeface="微软雅黑" pitchFamily="34" charset="-122"/>
                  <a:ea typeface="黑体"/>
                </a:rPr>
                <a:t>建国百年</a:t>
              </a:r>
              <a:endParaRPr lang="zh-CN" altLang="en-US" dirty="0">
                <a:latin typeface="微软雅黑" pitchFamily="34" charset="-122"/>
                <a:ea typeface="黑体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6156176" y="4257272"/>
            <a:ext cx="1201906" cy="1901987"/>
            <a:chOff x="6336320" y="4401288"/>
            <a:chExt cx="1201906" cy="1901987"/>
          </a:xfrm>
        </p:grpSpPr>
        <p:grpSp>
          <p:nvGrpSpPr>
            <p:cNvPr id="91" name="组合 64"/>
            <p:cNvGrpSpPr/>
            <p:nvPr/>
          </p:nvGrpSpPr>
          <p:grpSpPr>
            <a:xfrm>
              <a:off x="6689696" y="4401288"/>
              <a:ext cx="366704" cy="1620000"/>
              <a:chOff x="6462758" y="4581128"/>
              <a:chExt cx="366704" cy="2278167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93" name="圆角矩形 92"/>
              <p:cNvSpPr/>
              <p:nvPr/>
            </p:nvSpPr>
            <p:spPr>
              <a:xfrm>
                <a:off x="6462758" y="4818049"/>
                <a:ext cx="366704" cy="204124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  <a:prstDash val="lgDashDot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圆角矩形 93"/>
              <p:cNvSpPr/>
              <p:nvPr/>
            </p:nvSpPr>
            <p:spPr>
              <a:xfrm>
                <a:off x="6515424" y="4674012"/>
                <a:ext cx="248476" cy="61924"/>
              </a:xfrm>
              <a:prstGeom prst="round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圆角矩形 94"/>
              <p:cNvSpPr/>
              <p:nvPr/>
            </p:nvSpPr>
            <p:spPr>
              <a:xfrm>
                <a:off x="6515424" y="4581128"/>
                <a:ext cx="248476" cy="61924"/>
              </a:xfrm>
              <a:prstGeom prst="round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6336320" y="5933943"/>
              <a:ext cx="1201906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latin typeface="微软雅黑" pitchFamily="34" charset="-122"/>
                  <a:ea typeface="黑体"/>
                </a:rPr>
                <a:t>建党百年</a:t>
              </a:r>
              <a:endParaRPr lang="zh-CN" altLang="en-US" dirty="0">
                <a:latin typeface="微软雅黑" pitchFamily="34" charset="-122"/>
                <a:ea typeface="黑体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8030706" y="1772816"/>
            <a:ext cx="861774" cy="3312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200" b="0" dirty="0" smtClean="0">
                <a:ea typeface="黑体"/>
              </a:rPr>
              <a:t>建成富强民主和谐的</a:t>
            </a:r>
            <a:endParaRPr lang="en-US" altLang="zh-CN" sz="2200" b="0" dirty="0" smtClean="0">
              <a:ea typeface="黑体"/>
            </a:endParaRPr>
          </a:p>
          <a:p>
            <a:r>
              <a:rPr lang="zh-CN" altLang="en-US" sz="2200" b="0" dirty="0" smtClean="0">
                <a:ea typeface="黑体"/>
              </a:rPr>
              <a:t>社会主义现代化国家</a:t>
            </a:r>
            <a:endParaRPr lang="zh-CN" altLang="en-US" sz="2200" b="0" dirty="0">
              <a:ea typeface="黑体"/>
            </a:endParaRPr>
          </a:p>
        </p:txBody>
      </p:sp>
      <p:pic>
        <p:nvPicPr>
          <p:cNvPr id="112" name="图片 111" descr="20081121162851349_2_副本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908720"/>
            <a:ext cx="2304256" cy="1595427"/>
          </a:xfrm>
          <a:prstGeom prst="rect">
            <a:avLst/>
          </a:prstGeom>
        </p:spPr>
      </p:pic>
      <p:grpSp>
        <p:nvGrpSpPr>
          <p:cNvPr id="118" name="组合 117"/>
          <p:cNvGrpSpPr/>
          <p:nvPr/>
        </p:nvGrpSpPr>
        <p:grpSpPr>
          <a:xfrm>
            <a:off x="1691680" y="908720"/>
            <a:ext cx="6480720" cy="1152128"/>
            <a:chOff x="2267744" y="1052736"/>
            <a:chExt cx="6480720" cy="1152128"/>
          </a:xfrm>
        </p:grpSpPr>
        <p:sp>
          <p:nvSpPr>
            <p:cNvPr id="67" name="AutoShape 34"/>
            <p:cNvSpPr>
              <a:spLocks noChangeArrowheads="1"/>
            </p:cNvSpPr>
            <p:nvPr/>
          </p:nvSpPr>
          <p:spPr bwMode="gray">
            <a:xfrm>
              <a:off x="2267744" y="1628800"/>
              <a:ext cx="6480720" cy="576064"/>
            </a:xfrm>
            <a:prstGeom prst="roundRect">
              <a:avLst/>
            </a:prstGeom>
            <a:noFill/>
            <a:ln>
              <a:noFill/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0" dirty="0" smtClean="0">
                  <a:solidFill>
                    <a:schemeClr val="bg2"/>
                  </a:solidFill>
                  <a:latin typeface="+mn-ea"/>
                </a:rPr>
                <a:t>——</a:t>
              </a:r>
              <a:r>
                <a:rPr lang="zh-CN" altLang="zh-CN" sz="2000" b="0" dirty="0" smtClean="0">
                  <a:solidFill>
                    <a:schemeClr val="bg2"/>
                  </a:solidFill>
                  <a:latin typeface="+mn-ea"/>
                </a:rPr>
                <a:t>新中国成立初期</a:t>
              </a:r>
              <a:r>
                <a:rPr lang="zh-CN" altLang="en-US" sz="2000" b="0" dirty="0" smtClean="0">
                  <a:solidFill>
                    <a:schemeClr val="bg2"/>
                  </a:solidFill>
                  <a:latin typeface="+mn-ea"/>
                </a:rPr>
                <a:t>至今</a:t>
              </a:r>
              <a:r>
                <a:rPr lang="zh-CN" altLang="zh-CN" sz="2000" b="0" dirty="0" smtClean="0">
                  <a:solidFill>
                    <a:schemeClr val="bg2"/>
                  </a:solidFill>
                  <a:latin typeface="+mn-ea"/>
                </a:rPr>
                <a:t>，中国发生了翻天覆地的变化</a:t>
              </a:r>
              <a:endParaRPr lang="zh-CN" altLang="en-US" sz="2000" b="0" kern="0" dirty="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3563889" y="1052736"/>
              <a:ext cx="2304255" cy="523263"/>
              <a:chOff x="1835697" y="1609593"/>
              <a:chExt cx="2304255" cy="523263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1868989" y="1609593"/>
                <a:ext cx="902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zh-CN" alt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itchFamily="34" charset="0"/>
                    <a:ea typeface="黑体"/>
                  </a:rPr>
                  <a:t>奇迹</a:t>
                </a:r>
                <a:endParaRPr lang="zh-CN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黑体"/>
                </a:endParaRPr>
              </a:p>
            </p:txBody>
          </p:sp>
          <p:cxnSp>
            <p:nvCxnSpPr>
              <p:cNvPr id="117" name="直接连接符 116"/>
              <p:cNvCxnSpPr/>
              <p:nvPr/>
            </p:nvCxnSpPr>
            <p:spPr>
              <a:xfrm>
                <a:off x="1835697" y="2132856"/>
                <a:ext cx="2304255" cy="0"/>
              </a:xfrm>
              <a:prstGeom prst="line">
                <a:avLst/>
              </a:prstGeom>
              <a:ln w="19050">
                <a:solidFill>
                  <a:schemeClr val="accent6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矩形 53"/>
          <p:cNvSpPr/>
          <p:nvPr/>
        </p:nvSpPr>
        <p:spPr>
          <a:xfrm>
            <a:off x="4932040" y="1907540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+mn-ea"/>
                <a:ea typeface="+mn-ea"/>
              </a:rPr>
              <a:t>2012</a:t>
            </a:r>
            <a:r>
              <a:rPr lang="zh-CN" altLang="en-US" dirty="0" smtClean="0">
                <a:latin typeface="+mn-ea"/>
                <a:ea typeface="+mn-ea"/>
              </a:rPr>
              <a:t>年</a:t>
            </a:r>
            <a:endParaRPr lang="zh-CN" altLang="en-US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6" grpId="0"/>
      <p:bldP spid="81" grpId="0"/>
      <p:bldP spid="88" grpId="0"/>
      <p:bldP spid="90" grpId="0"/>
      <p:bldP spid="42" grpId="0"/>
      <p:bldP spid="101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8878" y="44624"/>
            <a:ext cx="7109639" cy="6463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CN" altLang="zh-CN" sz="3600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ea typeface="黑体"/>
              </a:rPr>
              <a:t>告别短缺，成长为世界制造业大国</a:t>
            </a:r>
            <a:endParaRPr lang="zh-CN" altLang="en-US" sz="3600" dirty="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黑体" pitchFamily="49" charset="-122"/>
              <a:ea typeface="黑体"/>
            </a:endParaRPr>
          </a:p>
        </p:txBody>
      </p:sp>
      <p:pic>
        <p:nvPicPr>
          <p:cNvPr id="3" name="图片 2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6459230"/>
            <a:ext cx="1944216" cy="498162"/>
          </a:xfrm>
          <a:prstGeom prst="rect">
            <a:avLst/>
          </a:prstGeom>
        </p:spPr>
      </p:pic>
      <p:pic>
        <p:nvPicPr>
          <p:cNvPr id="12" name="图片 11" descr="01300000167299124419529000554_副本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926"/>
          <a:stretch>
            <a:fillRect/>
          </a:stretch>
        </p:blipFill>
        <p:spPr>
          <a:xfrm>
            <a:off x="323528" y="1124744"/>
            <a:ext cx="1224136" cy="93610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07504" y="1124744"/>
            <a:ext cx="5544616" cy="1261186"/>
            <a:chOff x="481538" y="1609593"/>
            <a:chExt cx="5544616" cy="1261186"/>
          </a:xfrm>
        </p:grpSpPr>
        <p:sp>
          <p:nvSpPr>
            <p:cNvPr id="7" name="TextBox 6"/>
            <p:cNvSpPr txBox="1"/>
            <p:nvPr/>
          </p:nvSpPr>
          <p:spPr>
            <a:xfrm>
              <a:off x="1670178" y="16095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黑体"/>
                </a:rPr>
                <a:t>粮食生产</a:t>
              </a:r>
              <a:endPara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黑体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1538" y="2113649"/>
              <a:ext cx="5544616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 smtClean="0">
                  <a:latin typeface="微软雅黑" pitchFamily="34" charset="-122"/>
                  <a:ea typeface="微软雅黑" pitchFamily="34" charset="-122"/>
                </a:rPr>
                <a:t>                 </a:t>
              </a:r>
              <a:r>
                <a:rPr lang="zh-CN" altLang="zh-CN" sz="2000" b="0" dirty="0" smtClean="0">
                  <a:latin typeface="微软雅黑" pitchFamily="34" charset="-122"/>
                  <a:ea typeface="黑体"/>
                </a:rPr>
                <a:t>手中有粮，心中不慌</a:t>
              </a:r>
              <a:endParaRPr lang="en-US" altLang="zh-CN" sz="2000" b="0" dirty="0" smtClean="0">
                <a:latin typeface="微软雅黑" pitchFamily="34" charset="-122"/>
                <a:ea typeface="黑体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600" b="0" dirty="0" smtClean="0">
                  <a:latin typeface="微软雅黑" pitchFamily="34" charset="-122"/>
                  <a:ea typeface="黑体"/>
                </a:rPr>
                <a:t>    ——</a:t>
              </a:r>
              <a:r>
                <a:rPr lang="zh-CN" altLang="en-US" sz="1600" b="0" dirty="0" smtClean="0">
                  <a:latin typeface="微软雅黑" pitchFamily="34" charset="-122"/>
                  <a:ea typeface="黑体"/>
                </a:rPr>
                <a:t>成功解决占世界</a:t>
              </a:r>
              <a:r>
                <a:rPr lang="en-US" altLang="zh-CN" sz="1600" dirty="0" smtClean="0">
                  <a:solidFill>
                    <a:schemeClr val="accent1"/>
                  </a:solidFill>
                  <a:latin typeface="+mn-ea"/>
                  <a:ea typeface="+mn-ea"/>
                </a:rPr>
                <a:t>1/5</a:t>
              </a:r>
              <a:r>
                <a:rPr lang="zh-CN" altLang="en-US" sz="1600" b="0" dirty="0" smtClean="0">
                  <a:latin typeface="微软雅黑" pitchFamily="34" charset="-122"/>
                  <a:ea typeface="黑体"/>
                </a:rPr>
                <a:t>人口的吃饭问题</a:t>
              </a:r>
              <a:endParaRPr lang="en-US" altLang="zh-CN" sz="1600" b="0" dirty="0" smtClean="0">
                <a:latin typeface="微软雅黑" pitchFamily="34" charset="-122"/>
                <a:ea typeface="黑体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886202" y="2113649"/>
              <a:ext cx="2304255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4860032" y="4150184"/>
            <a:ext cx="4032448" cy="1837891"/>
            <a:chOff x="1115617" y="3191285"/>
            <a:chExt cx="4032448" cy="1337492"/>
          </a:xfrm>
        </p:grpSpPr>
        <p:sp>
          <p:nvSpPr>
            <p:cNvPr id="36" name="TextBox 35"/>
            <p:cNvSpPr txBox="1"/>
            <p:nvPr/>
          </p:nvSpPr>
          <p:spPr>
            <a:xfrm>
              <a:off x="1115617" y="3191285"/>
              <a:ext cx="1261884" cy="3807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黑体"/>
                </a:rPr>
                <a:t>制造业</a:t>
              </a:r>
              <a:endParaRPr lang="zh-CN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黑体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23729" y="3593385"/>
              <a:ext cx="3024336" cy="935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zh-CN" sz="2000" b="0" dirty="0" smtClean="0">
                  <a:latin typeface="+mn-ea"/>
                  <a:ea typeface="+mn-ea"/>
                </a:rPr>
                <a:t>工业产品产量成倍增长</a:t>
              </a:r>
              <a:endParaRPr lang="en-US" altLang="zh-CN" sz="2000" b="0" dirty="0" smtClean="0">
                <a:latin typeface="+mn-ea"/>
                <a:ea typeface="+mn-ea"/>
              </a:endParaRPr>
            </a:p>
            <a:p>
              <a:pPr algn="just">
                <a:lnSpc>
                  <a:spcPct val="114000"/>
                </a:lnSpc>
              </a:pPr>
              <a:r>
                <a:rPr lang="en-US" altLang="zh-CN" sz="1600" b="0" dirty="0" smtClean="0">
                  <a:latin typeface="微软雅黑" pitchFamily="34" charset="-122"/>
                  <a:ea typeface="黑体"/>
                </a:rPr>
                <a:t>       ——</a:t>
              </a:r>
              <a:r>
                <a:rPr lang="zh-CN" altLang="zh-CN" sz="1600" b="0" dirty="0" smtClean="0">
                  <a:ea typeface="黑体"/>
                </a:rPr>
                <a:t>在</a:t>
              </a:r>
              <a:r>
                <a:rPr lang="zh-CN" altLang="en-US" sz="1600" b="0" dirty="0" smtClean="0">
                  <a:ea typeface="黑体"/>
                </a:rPr>
                <a:t>国际标准工业分类</a:t>
              </a:r>
              <a:r>
                <a:rPr lang="en-US" altLang="zh-CN" sz="1600" dirty="0" smtClean="0">
                  <a:solidFill>
                    <a:schemeClr val="accent1"/>
                  </a:solidFill>
                  <a:ea typeface="黑体"/>
                </a:rPr>
                <a:t>22</a:t>
              </a:r>
              <a:r>
                <a:rPr lang="zh-CN" altLang="zh-CN" sz="1600" b="0" dirty="0" smtClean="0">
                  <a:ea typeface="黑体"/>
                </a:rPr>
                <a:t>个大类中，</a:t>
              </a:r>
              <a:r>
                <a:rPr lang="zh-CN" altLang="en-US" sz="1600" b="0" dirty="0" smtClean="0">
                  <a:ea typeface="黑体"/>
                </a:rPr>
                <a:t>中国</a:t>
              </a:r>
              <a:r>
                <a:rPr lang="en-US" altLang="zh-CN" sz="1600" dirty="0" smtClean="0">
                  <a:solidFill>
                    <a:schemeClr val="accent1"/>
                  </a:solidFill>
                  <a:ea typeface="黑体"/>
                </a:rPr>
                <a:t>7</a:t>
              </a:r>
              <a:r>
                <a:rPr lang="zh-CN" altLang="zh-CN" sz="1600" b="0" dirty="0" smtClean="0">
                  <a:ea typeface="黑体"/>
                </a:rPr>
                <a:t>个大类名列</a:t>
              </a:r>
              <a:r>
                <a:rPr lang="zh-CN" altLang="zh-CN" sz="1600" dirty="0" smtClean="0">
                  <a:solidFill>
                    <a:schemeClr val="accent1"/>
                  </a:solidFill>
                  <a:ea typeface="黑体"/>
                </a:rPr>
                <a:t>第一</a:t>
              </a:r>
              <a:r>
                <a:rPr lang="zh-CN" altLang="zh-CN" sz="1600" b="0" dirty="0" smtClean="0">
                  <a:ea typeface="黑体"/>
                </a:rPr>
                <a:t>，</a:t>
              </a:r>
              <a:r>
                <a:rPr lang="en-US" altLang="zh-CN" sz="1600" dirty="0" smtClean="0">
                  <a:solidFill>
                    <a:schemeClr val="accent1"/>
                  </a:solidFill>
                  <a:ea typeface="黑体"/>
                </a:rPr>
                <a:t>15</a:t>
              </a:r>
              <a:r>
                <a:rPr lang="zh-CN" altLang="zh-CN" sz="1600" b="0" dirty="0" smtClean="0">
                  <a:ea typeface="黑体"/>
                </a:rPr>
                <a:t>个大类名列</a:t>
              </a:r>
              <a:r>
                <a:rPr lang="zh-CN" altLang="zh-CN" sz="1600" dirty="0" smtClean="0">
                  <a:solidFill>
                    <a:schemeClr val="accent1"/>
                  </a:solidFill>
                  <a:ea typeface="黑体"/>
                </a:rPr>
                <a:t>前三</a:t>
              </a:r>
              <a:endParaRPr lang="en-US" altLang="zh-CN" sz="1200" dirty="0" smtClean="0">
                <a:solidFill>
                  <a:schemeClr val="accent1"/>
                </a:solidFill>
                <a:latin typeface="微软雅黑" pitchFamily="34" charset="-122"/>
                <a:ea typeface="黑体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1533828" y="3573015"/>
              <a:ext cx="2304256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39" name="图片 38" descr="4741118_663580_副本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5013176"/>
            <a:ext cx="1836575" cy="1462582"/>
          </a:xfrm>
          <a:prstGeom prst="rect">
            <a:avLst/>
          </a:prstGeom>
        </p:spPr>
      </p:pic>
      <p:graphicFrame>
        <p:nvGraphicFramePr>
          <p:cNvPr id="40" name="图表 39"/>
          <p:cNvGraphicFramePr/>
          <p:nvPr/>
        </p:nvGraphicFramePr>
        <p:xfrm>
          <a:off x="4067944" y="908720"/>
          <a:ext cx="496855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 3"/>
          <p:cNvSpPr/>
          <p:nvPr/>
        </p:nvSpPr>
        <p:spPr>
          <a:xfrm rot="18214204" flipV="1">
            <a:off x="5858984" y="2147158"/>
            <a:ext cx="2250306" cy="1185373"/>
          </a:xfrm>
          <a:prstGeom prst="swooshArrow">
            <a:avLst>
              <a:gd name="adj1" fmla="val 18973"/>
              <a:gd name="adj2" fmla="val 25000"/>
            </a:avLst>
          </a:prstGeom>
          <a:solidFill>
            <a:schemeClr val="accent5">
              <a:lumMod val="9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7" name="图表 16"/>
          <p:cNvGraphicFramePr/>
          <p:nvPr/>
        </p:nvGraphicFramePr>
        <p:xfrm>
          <a:off x="0" y="620688"/>
          <a:ext cx="4355976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0" grpId="0">
        <p:bldAsOne/>
      </p:bldGraphic>
      <p:bldGraphic spid="1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15439" y="1124744"/>
            <a:ext cx="7837080" cy="1210782"/>
            <a:chOff x="1043728" y="4720388"/>
            <a:chExt cx="4260897" cy="1210782"/>
          </a:xfrm>
        </p:grpSpPr>
        <p:sp>
          <p:nvSpPr>
            <p:cNvPr id="3" name="TextBox 2"/>
            <p:cNvSpPr txBox="1"/>
            <p:nvPr/>
          </p:nvSpPr>
          <p:spPr>
            <a:xfrm>
              <a:off x="1115616" y="4720388"/>
              <a:ext cx="11852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黑体"/>
                </a:rPr>
                <a:t>工农业产品</a:t>
              </a:r>
              <a:endPara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黑体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43728" y="5223284"/>
              <a:ext cx="42608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0" dirty="0" smtClean="0">
                  <a:latin typeface="微软雅黑" pitchFamily="34" charset="-122"/>
                  <a:ea typeface="微软雅黑" pitchFamily="34" charset="-122"/>
                </a:rPr>
                <a:t>——2007</a:t>
              </a:r>
              <a:r>
                <a:rPr lang="zh-CN" altLang="zh-CN" sz="2000" b="0" dirty="0" smtClean="0"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zh-CN" altLang="en-US" sz="2000" b="0" dirty="0" smtClean="0">
                  <a:latin typeface="微软雅黑" pitchFamily="34" charset="-122"/>
                  <a:ea typeface="微软雅黑" pitchFamily="34" charset="-122"/>
                </a:rPr>
                <a:t>，</a:t>
              </a:r>
              <a:r>
                <a:rPr lang="zh-CN" altLang="zh-CN" sz="2000" b="0" dirty="0" smtClean="0">
                  <a:latin typeface="微软雅黑" pitchFamily="34" charset="-122"/>
                  <a:ea typeface="微软雅黑" pitchFamily="34" charset="-122"/>
                </a:rPr>
                <a:t>谷物、肉类</a:t>
              </a:r>
              <a:r>
                <a:rPr lang="zh-CN" altLang="en-US" sz="2000" b="0" dirty="0" smtClean="0"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zh-CN" altLang="zh-CN" sz="2000" b="0" dirty="0" smtClean="0">
                  <a:latin typeface="微软雅黑" pitchFamily="34" charset="-122"/>
                  <a:ea typeface="微软雅黑" pitchFamily="34" charset="-122"/>
                </a:rPr>
                <a:t>钢、煤、发电量等均为世界第一</a:t>
              </a:r>
              <a:endParaRPr lang="en-US" altLang="zh-CN" sz="2000" b="0" dirty="0" smtClean="0">
                <a:latin typeface="微软雅黑" pitchFamily="34" charset="-122"/>
                <a:ea typeface="微软雅黑" pitchFamily="34" charset="-122"/>
              </a:endParaRPr>
            </a:p>
            <a:p>
              <a:pPr algn="r">
                <a:lnSpc>
                  <a:spcPct val="125000"/>
                </a:lnSpc>
              </a:pPr>
              <a:endParaRPr lang="en-US" altLang="zh-CN" sz="160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1259632" y="5215152"/>
              <a:ext cx="1493941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6" name="图表 5"/>
          <p:cNvGraphicFramePr/>
          <p:nvPr/>
        </p:nvGraphicFramePr>
        <p:xfrm>
          <a:off x="251520" y="2132856"/>
          <a:ext cx="540060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98878" y="44624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600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ea typeface="黑体"/>
              </a:rPr>
              <a:t>告别短缺，成长为世界制造业大国</a:t>
            </a:r>
            <a:endParaRPr lang="zh-CN" altLang="en-US" sz="3600" dirty="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黑体" pitchFamily="49" charset="-122"/>
              <a:ea typeface="黑体"/>
            </a:endParaRPr>
          </a:p>
        </p:txBody>
      </p:sp>
      <p:pic>
        <p:nvPicPr>
          <p:cNvPr id="8" name="图片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6459230"/>
            <a:ext cx="1944216" cy="498162"/>
          </a:xfrm>
          <a:prstGeom prst="rect">
            <a:avLst/>
          </a:prstGeom>
        </p:spPr>
      </p:pic>
      <p:pic>
        <p:nvPicPr>
          <p:cNvPr id="9" name="图片 8" descr="20091216_5276b668cbea41dcc833xuHymTAOIm3d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201688"/>
            <a:ext cx="1029605" cy="114719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804024" y="3645024"/>
            <a:ext cx="1338828" cy="2086491"/>
            <a:chOff x="4959672" y="2996952"/>
            <a:chExt cx="1338828" cy="2086491"/>
          </a:xfrm>
        </p:grpSpPr>
        <p:grpSp>
          <p:nvGrpSpPr>
            <p:cNvPr id="11" name="组合 42"/>
            <p:cNvGrpSpPr>
              <a:grpSpLocks noChangeAspect="1"/>
            </p:cNvGrpSpPr>
            <p:nvPr/>
          </p:nvGrpSpPr>
          <p:grpSpPr>
            <a:xfrm>
              <a:off x="5148064" y="2996952"/>
              <a:ext cx="952683" cy="1384743"/>
              <a:chOff x="6156176" y="3041741"/>
              <a:chExt cx="1120804" cy="1629109"/>
            </a:xfrm>
          </p:grpSpPr>
          <p:grpSp>
            <p:nvGrpSpPr>
              <p:cNvPr id="15" name="组合 40"/>
              <p:cNvGrpSpPr>
                <a:grpSpLocks noChangeAspect="1"/>
              </p:cNvGrpSpPr>
              <p:nvPr/>
            </p:nvGrpSpPr>
            <p:grpSpPr>
              <a:xfrm>
                <a:off x="6156176" y="3041741"/>
                <a:ext cx="1120804" cy="1629109"/>
                <a:chOff x="6156176" y="3041746"/>
                <a:chExt cx="819302" cy="1190871"/>
              </a:xfrm>
            </p:grpSpPr>
            <p:grpSp>
              <p:nvGrpSpPr>
                <p:cNvPr id="17" name="组合 37"/>
                <p:cNvGrpSpPr>
                  <a:grpSpLocks noChangeAspect="1"/>
                </p:cNvGrpSpPr>
                <p:nvPr/>
              </p:nvGrpSpPr>
              <p:grpSpPr>
                <a:xfrm>
                  <a:off x="6156176" y="3041746"/>
                  <a:ext cx="819302" cy="819302"/>
                  <a:chOff x="4932040" y="2299500"/>
                  <a:chExt cx="3048000" cy="3048000"/>
                </a:xfrm>
              </p:grpSpPr>
              <p:sp>
                <p:nvSpPr>
                  <p:cNvPr id="19" name="椭圆 18"/>
                  <p:cNvSpPr/>
                  <p:nvPr/>
                </p:nvSpPr>
                <p:spPr>
                  <a:xfrm>
                    <a:off x="4932040" y="2299500"/>
                    <a:ext cx="3048000" cy="30480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2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20" name="椭圆 19"/>
                  <p:cNvSpPr>
                    <a:spLocks noChangeAspect="1"/>
                  </p:cNvSpPr>
                  <p:nvPr/>
                </p:nvSpPr>
                <p:spPr>
                  <a:xfrm>
                    <a:off x="5304106" y="2668625"/>
                    <a:ext cx="2350374" cy="2350375"/>
                  </a:xfrm>
                  <a:prstGeom prst="ellipse">
                    <a:avLst/>
                  </a:prstGeom>
                  <a:solidFill>
                    <a:schemeClr val="tx2"/>
                  </a:solidFill>
                  <a:ln w="76200">
                    <a:solidFill>
                      <a:schemeClr val="tx2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zh-CN" altLang="en-US" sz="1600" b="0" dirty="0"/>
                  </a:p>
                </p:txBody>
              </p:sp>
            </p:grpSp>
            <p:cxnSp>
              <p:nvCxnSpPr>
                <p:cNvPr id="18" name="直接连接符 17"/>
                <p:cNvCxnSpPr/>
                <p:nvPr/>
              </p:nvCxnSpPr>
              <p:spPr bwMode="auto">
                <a:xfrm>
                  <a:off x="6588224" y="3861100"/>
                  <a:ext cx="0" cy="371517"/>
                </a:xfrm>
                <a:prstGeom prst="line">
                  <a:avLst/>
                </a:prstGeom>
                <a:ln>
                  <a:solidFill>
                    <a:schemeClr val="tx2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矩形 15"/>
              <p:cNvSpPr/>
              <p:nvPr/>
            </p:nvSpPr>
            <p:spPr>
              <a:xfrm>
                <a:off x="6297482" y="3211172"/>
                <a:ext cx="856570" cy="832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 smtClean="0">
                    <a:solidFill>
                      <a:schemeClr val="bg1"/>
                    </a:solidFill>
                  </a:rPr>
                  <a:t>世界</a:t>
                </a:r>
                <a:endParaRPr lang="en-US" altLang="zh-CN" sz="2000" dirty="0" smtClean="0">
                  <a:solidFill>
                    <a:schemeClr val="bg1"/>
                  </a:solidFill>
                </a:endParaRPr>
              </a:p>
              <a:p>
                <a:r>
                  <a:rPr lang="en-US" altLang="zh-CN" sz="2000" dirty="0" smtClean="0">
                    <a:solidFill>
                      <a:schemeClr val="bg1"/>
                    </a:solidFill>
                  </a:rPr>
                  <a:t>26</a:t>
                </a:r>
                <a:r>
                  <a:rPr lang="zh-CN" altLang="en-US" sz="2000" dirty="0" smtClean="0">
                    <a:solidFill>
                      <a:schemeClr val="bg1"/>
                    </a:solidFill>
                  </a:rPr>
                  <a:t>位</a:t>
                </a:r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4959672" y="4437112"/>
              <a:ext cx="13388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tx2"/>
                  </a:solidFill>
                  <a:latin typeface="+mn-ea"/>
                  <a:ea typeface="+mn-ea"/>
                </a:rPr>
                <a:t>解放初期</a:t>
              </a:r>
              <a:endParaRPr lang="en-US" altLang="zh-CN" dirty="0" smtClean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algn="ctr"/>
              <a:r>
                <a:rPr lang="zh-CN" altLang="en-US" dirty="0" smtClean="0">
                  <a:solidFill>
                    <a:schemeClr val="tx2"/>
                  </a:solidFill>
                  <a:latin typeface="+mn-ea"/>
                  <a:ea typeface="+mn-ea"/>
                </a:rPr>
                <a:t>钢产</a:t>
              </a:r>
              <a:r>
                <a:rPr lang="zh-CN" altLang="zh-CN" dirty="0" smtClean="0">
                  <a:solidFill>
                    <a:schemeClr val="tx2"/>
                  </a:solidFill>
                  <a:latin typeface="+mn-ea"/>
                  <a:ea typeface="+mn-ea"/>
                </a:rPr>
                <a:t>量</a:t>
              </a:r>
              <a:r>
                <a:rPr lang="zh-CN" altLang="en-US" dirty="0" smtClean="0">
                  <a:solidFill>
                    <a:schemeClr val="tx2"/>
                  </a:solidFill>
                  <a:latin typeface="+mn-ea"/>
                  <a:ea typeface="+mn-ea"/>
                </a:rPr>
                <a:t>排名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185724" y="3212976"/>
            <a:ext cx="1338828" cy="2230507"/>
            <a:chOff x="7639770" y="1658417"/>
            <a:chExt cx="1338828" cy="2230507"/>
          </a:xfrm>
        </p:grpSpPr>
        <p:grpSp>
          <p:nvGrpSpPr>
            <p:cNvPr id="22" name="组合 51"/>
            <p:cNvGrpSpPr>
              <a:grpSpLocks noChangeAspect="1"/>
            </p:cNvGrpSpPr>
            <p:nvPr/>
          </p:nvGrpSpPr>
          <p:grpSpPr>
            <a:xfrm>
              <a:off x="7790845" y="1658417"/>
              <a:ext cx="952683" cy="1564744"/>
              <a:chOff x="6404514" y="2822441"/>
              <a:chExt cx="1120804" cy="1840875"/>
            </a:xfrm>
          </p:grpSpPr>
          <p:grpSp>
            <p:nvGrpSpPr>
              <p:cNvPr id="26" name="组合 40"/>
              <p:cNvGrpSpPr>
                <a:grpSpLocks noChangeAspect="1"/>
              </p:cNvGrpSpPr>
              <p:nvPr/>
            </p:nvGrpSpPr>
            <p:grpSpPr>
              <a:xfrm>
                <a:off x="6404514" y="2822441"/>
                <a:ext cx="1120804" cy="1840875"/>
                <a:chOff x="6337709" y="2881438"/>
                <a:chExt cx="819302" cy="1345670"/>
              </a:xfrm>
            </p:grpSpPr>
            <p:grpSp>
              <p:nvGrpSpPr>
                <p:cNvPr id="28" name="组合 37"/>
                <p:cNvGrpSpPr>
                  <a:grpSpLocks noChangeAspect="1"/>
                </p:cNvGrpSpPr>
                <p:nvPr/>
              </p:nvGrpSpPr>
              <p:grpSpPr>
                <a:xfrm>
                  <a:off x="6337709" y="2881438"/>
                  <a:ext cx="819302" cy="819302"/>
                  <a:chOff x="5607390" y="1703113"/>
                  <a:chExt cx="3048000" cy="3048000"/>
                </a:xfrm>
              </p:grpSpPr>
              <p:sp>
                <p:nvSpPr>
                  <p:cNvPr id="30" name="椭圆 29"/>
                  <p:cNvSpPr/>
                  <p:nvPr/>
                </p:nvSpPr>
                <p:spPr>
                  <a:xfrm>
                    <a:off x="5607390" y="1703113"/>
                    <a:ext cx="3048000" cy="3048000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accent1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31" name="椭圆 30"/>
                  <p:cNvSpPr>
                    <a:spLocks noChangeAspect="1"/>
                  </p:cNvSpPr>
                  <p:nvPr/>
                </p:nvSpPr>
                <p:spPr>
                  <a:xfrm>
                    <a:off x="5979459" y="2072239"/>
                    <a:ext cx="2350374" cy="2350374"/>
                  </a:xfrm>
                  <a:prstGeom prst="ellipse">
                    <a:avLst/>
                  </a:prstGeom>
                  <a:ln w="76200">
                    <a:solidFill>
                      <a:schemeClr val="accent1"/>
                    </a:solidFill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zh-CN" altLang="en-US" sz="1600" b="0" dirty="0"/>
                  </a:p>
                </p:txBody>
              </p:sp>
            </p:grpSp>
            <p:cxnSp>
              <p:nvCxnSpPr>
                <p:cNvPr id="29" name="直接连接符 28"/>
                <p:cNvCxnSpPr/>
                <p:nvPr/>
              </p:nvCxnSpPr>
              <p:spPr bwMode="auto">
                <a:xfrm>
                  <a:off x="6769758" y="3700792"/>
                  <a:ext cx="0" cy="526316"/>
                </a:xfrm>
                <a:prstGeom prst="lin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矩形 26"/>
              <p:cNvSpPr/>
              <p:nvPr/>
            </p:nvSpPr>
            <p:spPr>
              <a:xfrm>
                <a:off x="6558407" y="2991872"/>
                <a:ext cx="824510" cy="8328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000" dirty="0" smtClean="0">
                    <a:solidFill>
                      <a:schemeClr val="bg1"/>
                    </a:solidFill>
                  </a:rPr>
                  <a:t>世界</a:t>
                </a:r>
                <a:endParaRPr lang="en-US" altLang="zh-CN" sz="2000" dirty="0" smtClean="0">
                  <a:solidFill>
                    <a:schemeClr val="bg1"/>
                  </a:solidFill>
                </a:endParaRPr>
              </a:p>
              <a:p>
                <a:r>
                  <a:rPr lang="zh-CN" altLang="en-US" sz="2000" dirty="0" smtClean="0">
                    <a:solidFill>
                      <a:schemeClr val="bg1"/>
                    </a:solidFill>
                  </a:rPr>
                  <a:t>第一</a:t>
                </a:r>
                <a:endParaRPr lang="zh-CN" altLang="en-US" sz="2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7639770" y="3242593"/>
              <a:ext cx="133882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accent1"/>
                  </a:solidFill>
                  <a:latin typeface="+mn-ea"/>
                  <a:ea typeface="+mn-ea"/>
                </a:rPr>
                <a:t>2007</a:t>
              </a:r>
              <a:r>
                <a:rPr lang="zh-CN" altLang="en-US" dirty="0" smtClean="0">
                  <a:solidFill>
                    <a:schemeClr val="accent1"/>
                  </a:solidFill>
                  <a:latin typeface="+mn-ea"/>
                  <a:ea typeface="+mn-ea"/>
                </a:rPr>
                <a:t>年</a:t>
              </a:r>
              <a:endParaRPr lang="en-US" altLang="zh-CN" dirty="0" smtClean="0">
                <a:solidFill>
                  <a:schemeClr val="accent1"/>
                </a:solidFill>
                <a:latin typeface="+mn-ea"/>
                <a:ea typeface="+mn-ea"/>
              </a:endParaRPr>
            </a:p>
            <a:p>
              <a:pPr algn="ctr"/>
              <a:r>
                <a:rPr lang="zh-CN" altLang="en-US" dirty="0" smtClean="0">
                  <a:solidFill>
                    <a:schemeClr val="accent1"/>
                  </a:solidFill>
                  <a:latin typeface="+mn-ea"/>
                  <a:ea typeface="+mn-ea"/>
                </a:rPr>
                <a:t>钢产量排名</a:t>
              </a:r>
            </a:p>
          </p:txBody>
        </p:sp>
      </p:grpSp>
      <p:sp>
        <p:nvSpPr>
          <p:cNvPr id="35" name=" 3"/>
          <p:cNvSpPr/>
          <p:nvPr/>
        </p:nvSpPr>
        <p:spPr>
          <a:xfrm rot="18849600" flipV="1">
            <a:off x="6116021" y="5321235"/>
            <a:ext cx="2066821" cy="1185373"/>
          </a:xfrm>
          <a:prstGeom prst="swooshArrow">
            <a:avLst>
              <a:gd name="adj1" fmla="val 18973"/>
              <a:gd name="adj2" fmla="val 25000"/>
            </a:avLst>
          </a:prstGeom>
          <a:solidFill>
            <a:schemeClr val="accent5">
              <a:lumMod val="9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示 5"/>
          <p:cNvGraphicFramePr/>
          <p:nvPr/>
        </p:nvGraphicFramePr>
        <p:xfrm>
          <a:off x="395536" y="2276872"/>
          <a:ext cx="3528392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直接连接符 10"/>
          <p:cNvCxnSpPr/>
          <p:nvPr/>
        </p:nvCxnSpPr>
        <p:spPr>
          <a:xfrm>
            <a:off x="4572000" y="2492896"/>
            <a:ext cx="0" cy="3672408"/>
          </a:xfrm>
          <a:prstGeom prst="line">
            <a:avLst/>
          </a:prstGeom>
          <a:ln w="3175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98878" y="44624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600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ea typeface="黑体"/>
              </a:rPr>
              <a:t>基础设施和基础产业实现巨大飞跃</a:t>
            </a:r>
            <a:endParaRPr lang="zh-CN" altLang="en-US" sz="3600" dirty="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黑体" pitchFamily="49" charset="-122"/>
              <a:ea typeface="黑体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3568" y="2771636"/>
            <a:ext cx="870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0" dirty="0" smtClean="0">
                <a:latin typeface="+mn-ea"/>
                <a:ea typeface="+mn-ea"/>
              </a:rPr>
              <a:t>1949</a:t>
            </a:r>
            <a:r>
              <a:rPr lang="zh-CN" altLang="zh-CN" sz="1600" b="0" dirty="0" smtClean="0">
                <a:latin typeface="+mn-ea"/>
                <a:ea typeface="+mn-ea"/>
              </a:rPr>
              <a:t>年</a:t>
            </a:r>
            <a:endParaRPr lang="zh-CN" altLang="en-US" sz="1600" b="0" dirty="0">
              <a:latin typeface="+mn-ea"/>
              <a:ea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23728" y="2370366"/>
            <a:ext cx="870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0" dirty="0" smtClean="0">
                <a:latin typeface="+mn-ea"/>
                <a:ea typeface="+mn-ea"/>
              </a:rPr>
              <a:t>2011</a:t>
            </a:r>
            <a:r>
              <a:rPr lang="zh-CN" altLang="zh-CN" sz="1600" b="0" dirty="0" smtClean="0">
                <a:latin typeface="+mn-ea"/>
                <a:ea typeface="+mn-ea"/>
              </a:rPr>
              <a:t>年</a:t>
            </a:r>
            <a:endParaRPr lang="zh-CN" altLang="en-US" sz="1600" b="0" dirty="0">
              <a:latin typeface="+mn-ea"/>
              <a:ea typeface="+mn-ea"/>
            </a:endParaRPr>
          </a:p>
        </p:txBody>
      </p:sp>
      <p:pic>
        <p:nvPicPr>
          <p:cNvPr id="17" name="图片 16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496" y="6459230"/>
            <a:ext cx="1944216" cy="498162"/>
          </a:xfrm>
          <a:prstGeom prst="rect">
            <a:avLst/>
          </a:prstGeom>
        </p:spPr>
      </p:pic>
      <p:grpSp>
        <p:nvGrpSpPr>
          <p:cNvPr id="20" name="组合 15"/>
          <p:cNvGrpSpPr/>
          <p:nvPr/>
        </p:nvGrpSpPr>
        <p:grpSpPr>
          <a:xfrm>
            <a:off x="611561" y="1196752"/>
            <a:ext cx="3456384" cy="977915"/>
            <a:chOff x="1072846" y="3121761"/>
            <a:chExt cx="3456384" cy="977915"/>
          </a:xfrm>
        </p:grpSpPr>
        <p:sp>
          <p:nvSpPr>
            <p:cNvPr id="22" name="TextBox 21"/>
            <p:cNvSpPr txBox="1"/>
            <p:nvPr/>
          </p:nvSpPr>
          <p:spPr>
            <a:xfrm>
              <a:off x="1676453" y="3121761"/>
              <a:ext cx="23487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黑体"/>
                </a:rPr>
                <a:t>能源生产能力</a:t>
              </a:r>
              <a:endPara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黑体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72846" y="3699566"/>
              <a:ext cx="3456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0" dirty="0" smtClean="0">
                  <a:latin typeface="+mn-ea"/>
                  <a:ea typeface="+mn-ea"/>
                </a:rPr>
                <a:t>——</a:t>
              </a:r>
              <a:r>
                <a:rPr lang="zh-CN" altLang="en-US" sz="2000" b="0" dirty="0" smtClean="0">
                  <a:latin typeface="+mn-ea"/>
                  <a:ea typeface="+mn-ea"/>
                </a:rPr>
                <a:t>能源保障明显增强</a:t>
              </a:r>
              <a:endParaRPr lang="en-US" altLang="zh-CN" sz="2000" b="0" dirty="0" smtClean="0">
                <a:latin typeface="+mn-ea"/>
                <a:ea typeface="+mn-ea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792925" y="3625817"/>
              <a:ext cx="2304256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25" name="图片 24" descr="8581130097294328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412776"/>
            <a:ext cx="914400" cy="795528"/>
          </a:xfrm>
          <a:prstGeom prst="rect">
            <a:avLst/>
          </a:prstGeom>
        </p:spPr>
      </p:pic>
      <p:pic>
        <p:nvPicPr>
          <p:cNvPr id="29" name="图片 28" descr="3320946_145733053027_2_副本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1700808"/>
            <a:ext cx="872264" cy="705818"/>
          </a:xfrm>
          <a:prstGeom prst="rect">
            <a:avLst/>
          </a:prstGeom>
        </p:spPr>
      </p:pic>
      <p:grpSp>
        <p:nvGrpSpPr>
          <p:cNvPr id="31" name="组合 15"/>
          <p:cNvGrpSpPr/>
          <p:nvPr/>
        </p:nvGrpSpPr>
        <p:grpSpPr>
          <a:xfrm>
            <a:off x="4499992" y="1124744"/>
            <a:ext cx="4493538" cy="1199748"/>
            <a:chOff x="1685422" y="3121761"/>
            <a:chExt cx="4493538" cy="1199748"/>
          </a:xfrm>
        </p:grpSpPr>
        <p:sp>
          <p:nvSpPr>
            <p:cNvPr id="33" name="TextBox 32"/>
            <p:cNvSpPr txBox="1"/>
            <p:nvPr/>
          </p:nvSpPr>
          <p:spPr>
            <a:xfrm>
              <a:off x="1685422" y="3121761"/>
              <a:ext cx="44935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zh-C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/>
                </a:rPr>
                <a:t>信息通信基础网络初步建成</a:t>
              </a:r>
              <a:endPara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黑体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045462" y="3613623"/>
              <a:ext cx="38164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0" dirty="0" smtClean="0"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zh-CN" sz="2000" b="0" dirty="0" smtClean="0">
                  <a:latin typeface="+mn-ea"/>
                  <a:ea typeface="+mn-ea"/>
                </a:rPr>
                <a:t>覆盖全国、通达世界</a:t>
              </a:r>
              <a:endParaRPr lang="en-US" altLang="zh-CN" sz="2000" b="0" dirty="0" smtClean="0">
                <a:latin typeface="+mn-ea"/>
                <a:ea typeface="+mn-ea"/>
              </a:endParaRPr>
            </a:p>
            <a:p>
              <a:pPr algn="r"/>
              <a:r>
                <a:rPr lang="zh-CN" altLang="zh-CN" sz="2000" b="0" dirty="0" smtClean="0">
                  <a:latin typeface="+mn-ea"/>
                  <a:ea typeface="+mn-ea"/>
                </a:rPr>
                <a:t>技术先进、业务全面</a:t>
              </a:r>
              <a:endParaRPr lang="en-US" altLang="zh-CN" sz="2000" b="0" dirty="0" smtClean="0">
                <a:latin typeface="+mn-ea"/>
                <a:ea typeface="+mn-ea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2090763" y="3625817"/>
              <a:ext cx="3123051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40" name="图片 39" descr="b_1309833322185_副本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EEF1E6"/>
              </a:clrFrom>
              <a:clrTo>
                <a:srgbClr val="EEF1E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89592" y="4437112"/>
            <a:ext cx="2043484" cy="1872208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 rot="2667598">
            <a:off x="7412473" y="3699944"/>
            <a:ext cx="800219" cy="235737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zh-CN" sz="2000" dirty="0" smtClean="0">
                <a:ea typeface="黑体"/>
              </a:rPr>
              <a:t>固定及移动电话用户</a:t>
            </a:r>
            <a:endParaRPr lang="en-US" altLang="zh-CN" sz="2000" dirty="0" smtClean="0">
              <a:ea typeface="黑体"/>
            </a:endParaRPr>
          </a:p>
          <a:p>
            <a:r>
              <a:rPr lang="zh-CN" altLang="zh-CN" sz="2000" dirty="0" smtClean="0">
                <a:ea typeface="黑体"/>
              </a:rPr>
              <a:t>总数达到</a:t>
            </a:r>
            <a:r>
              <a:rPr lang="en-US" altLang="zh-CN" sz="2000" dirty="0" smtClean="0">
                <a:solidFill>
                  <a:schemeClr val="accent1"/>
                </a:solidFill>
                <a:ea typeface="黑体"/>
              </a:rPr>
              <a:t>13.9</a:t>
            </a:r>
            <a:r>
              <a:rPr lang="zh-CN" altLang="zh-CN" sz="2000" dirty="0" smtClean="0">
                <a:ea typeface="黑体"/>
              </a:rPr>
              <a:t>亿户</a:t>
            </a:r>
            <a:endParaRPr lang="zh-CN" altLang="en-US" sz="2000" dirty="0">
              <a:ea typeface="黑体"/>
            </a:endParaRPr>
          </a:p>
        </p:txBody>
      </p:sp>
      <p:sp>
        <p:nvSpPr>
          <p:cNvPr id="42" name="矩形 41"/>
          <p:cNvSpPr/>
          <p:nvPr/>
        </p:nvSpPr>
        <p:spPr>
          <a:xfrm rot="20754005">
            <a:off x="5275496" y="3169915"/>
            <a:ext cx="800219" cy="135069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zh-CN" sz="2000" dirty="0" smtClean="0">
                <a:ea typeface="黑体"/>
              </a:rPr>
              <a:t>电话普及率</a:t>
            </a:r>
            <a:endParaRPr lang="en-US" altLang="zh-CN" sz="2000" dirty="0" smtClean="0">
              <a:ea typeface="黑体"/>
            </a:endParaRPr>
          </a:p>
          <a:p>
            <a:r>
              <a:rPr lang="zh-CN" altLang="zh-CN" sz="2000" dirty="0" smtClean="0">
                <a:ea typeface="黑体"/>
              </a:rPr>
              <a:t>超过</a:t>
            </a:r>
            <a:r>
              <a:rPr lang="en-US" altLang="zh-CN" sz="2000" dirty="0" smtClean="0">
                <a:solidFill>
                  <a:schemeClr val="accent1"/>
                </a:solidFill>
                <a:ea typeface="黑体"/>
              </a:rPr>
              <a:t>100</a:t>
            </a:r>
            <a:r>
              <a:rPr lang="en-US" altLang="zh-CN" sz="2000" dirty="0" smtClean="0">
                <a:ea typeface="黑体"/>
              </a:rPr>
              <a:t>%</a:t>
            </a:r>
            <a:endParaRPr lang="zh-CN" altLang="en-US" sz="2000" dirty="0">
              <a:ea typeface="黑体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364243" y="2420888"/>
            <a:ext cx="2346665" cy="2385790"/>
            <a:chOff x="6566963" y="2285438"/>
            <a:chExt cx="2346665" cy="2385790"/>
          </a:xfrm>
        </p:grpSpPr>
        <p:sp>
          <p:nvSpPr>
            <p:cNvPr id="43" name="矩形 42"/>
            <p:cNvSpPr/>
            <p:nvPr/>
          </p:nvSpPr>
          <p:spPr>
            <a:xfrm rot="555135">
              <a:off x="6566963" y="2817194"/>
              <a:ext cx="800219" cy="1854034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zh-CN" sz="2000" dirty="0" smtClean="0">
                  <a:ea typeface="黑体"/>
                </a:rPr>
                <a:t>互联网网民规模</a:t>
              </a:r>
              <a:endParaRPr lang="en-US" altLang="zh-CN" sz="2000" dirty="0" smtClean="0">
                <a:ea typeface="黑体"/>
              </a:endParaRPr>
            </a:p>
            <a:p>
              <a:r>
                <a:rPr lang="zh-CN" altLang="en-US" sz="2000" dirty="0" smtClean="0">
                  <a:ea typeface="黑体"/>
                </a:rPr>
                <a:t>居世界</a:t>
              </a:r>
              <a:r>
                <a:rPr lang="zh-CN" altLang="en-US" sz="2000" dirty="0" smtClean="0">
                  <a:solidFill>
                    <a:schemeClr val="accent1"/>
                  </a:solidFill>
                  <a:ea typeface="黑体"/>
                </a:rPr>
                <a:t>第一</a:t>
              </a:r>
              <a:endParaRPr lang="zh-CN" altLang="en-US" sz="2000" dirty="0">
                <a:solidFill>
                  <a:schemeClr val="accent1"/>
                </a:solidFill>
                <a:ea typeface="黑体"/>
              </a:endParaRPr>
            </a:p>
          </p:txBody>
        </p:sp>
        <p:pic>
          <p:nvPicPr>
            <p:cNvPr id="48" name="图片 47" descr="200711314056788_2_副本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52320" y="2285438"/>
              <a:ext cx="1461308" cy="1548226"/>
            </a:xfrm>
            <a:prstGeom prst="rect">
              <a:avLst/>
            </a:prstGeom>
          </p:spPr>
        </p:pic>
      </p:grpSp>
      <p:sp>
        <p:nvSpPr>
          <p:cNvPr id="50" name="矩形 49"/>
          <p:cNvSpPr/>
          <p:nvPr/>
        </p:nvSpPr>
        <p:spPr>
          <a:xfrm>
            <a:off x="6156176" y="2420888"/>
            <a:ext cx="2010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chemeClr val="accent1"/>
                </a:solidFill>
              </a:rPr>
              <a:t>5.64</a:t>
            </a:r>
            <a:r>
              <a:rPr lang="zh-CN" altLang="en-US" sz="3600" dirty="0" smtClean="0">
                <a:solidFill>
                  <a:schemeClr val="accent1"/>
                </a:solidFill>
              </a:rPr>
              <a:t>亿</a:t>
            </a:r>
            <a:r>
              <a:rPr lang="zh-CN" altLang="en-US" dirty="0" smtClean="0">
                <a:solidFill>
                  <a:schemeClr val="accent1"/>
                </a:solidFill>
              </a:rPr>
              <a:t>网民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79512" y="4221088"/>
            <a:ext cx="4176464" cy="2022538"/>
            <a:chOff x="251520" y="4221088"/>
            <a:chExt cx="4176464" cy="2022538"/>
          </a:xfrm>
        </p:grpSpPr>
        <p:sp>
          <p:nvSpPr>
            <p:cNvPr id="30" name="TextBox 29"/>
            <p:cNvSpPr txBox="1"/>
            <p:nvPr/>
          </p:nvSpPr>
          <p:spPr>
            <a:xfrm>
              <a:off x="251520" y="4653136"/>
              <a:ext cx="1296144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b="0" dirty="0" smtClean="0"/>
                <a:t>我国高速公路通车里程居世界第二位</a:t>
              </a:r>
              <a:endParaRPr lang="zh-CN" altLang="en-US" b="0" dirty="0"/>
            </a:p>
          </p:txBody>
        </p:sp>
        <p:pic>
          <p:nvPicPr>
            <p:cNvPr id="36" name="图片 35" descr="无标题.png"/>
            <p:cNvPicPr>
              <a:picLocks noChangeAspect="1"/>
            </p:cNvPicPr>
            <p:nvPr/>
          </p:nvPicPr>
          <p:blipFill>
            <a:blip r:embed="rId13" cstate="print"/>
            <a:srcRect l="1145" r="53428" b="63650"/>
            <a:stretch>
              <a:fillRect/>
            </a:stretch>
          </p:blipFill>
          <p:spPr>
            <a:xfrm>
              <a:off x="1331640" y="4221088"/>
              <a:ext cx="3096344" cy="20225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矩形 6"/>
          <p:cNvSpPr/>
          <p:nvPr/>
        </p:nvSpPr>
        <p:spPr>
          <a:xfrm>
            <a:off x="1214414" y="3501008"/>
            <a:ext cx="328557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zh-CN" altLang="zh-CN" dirty="0" smtClean="0">
                <a:solidFill>
                  <a:schemeClr val="accent1"/>
                </a:solidFill>
                <a:latin typeface="+mn-ea"/>
              </a:rPr>
              <a:t>增长了</a:t>
            </a:r>
            <a:r>
              <a:rPr lang="en-US" altLang="zh-CN" dirty="0" smtClean="0">
                <a:solidFill>
                  <a:schemeClr val="accent1"/>
                </a:solidFill>
                <a:latin typeface="+mn-ea"/>
              </a:rPr>
              <a:t>132.5</a:t>
            </a:r>
            <a:r>
              <a:rPr lang="zh-CN" altLang="zh-CN" dirty="0" smtClean="0">
                <a:solidFill>
                  <a:schemeClr val="accent1"/>
                </a:solidFill>
                <a:latin typeface="+mn-ea"/>
              </a:rPr>
              <a:t>倍，</a:t>
            </a:r>
            <a:endParaRPr lang="en-US" altLang="zh-CN" dirty="0" smtClean="0">
              <a:solidFill>
                <a:schemeClr val="accent1"/>
              </a:solidFill>
              <a:latin typeface="+mn-ea"/>
            </a:endParaRPr>
          </a:p>
          <a:p>
            <a:pPr algn="r"/>
            <a:r>
              <a:rPr lang="zh-CN" altLang="zh-CN" dirty="0" smtClean="0">
                <a:solidFill>
                  <a:schemeClr val="accent1"/>
                </a:solidFill>
                <a:latin typeface="+mn-ea"/>
              </a:rPr>
              <a:t>成为全球第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</a:rPr>
              <a:t>一</a:t>
            </a:r>
            <a:r>
              <a:rPr lang="zh-CN" altLang="zh-CN" dirty="0" smtClean="0">
                <a:solidFill>
                  <a:schemeClr val="accent1"/>
                </a:solidFill>
                <a:latin typeface="+mn-ea"/>
              </a:rPr>
              <a:t>大能源生产国</a:t>
            </a:r>
            <a:endParaRPr lang="zh-CN" altLang="en-US" dirty="0">
              <a:solidFill>
                <a:schemeClr val="accent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4" grpId="0"/>
      <p:bldP spid="15" grpId="0"/>
      <p:bldP spid="41" grpId="0"/>
      <p:bldP spid="42" grpId="0"/>
      <p:bldP spid="5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79512" y="3284984"/>
            <a:ext cx="4644008" cy="3240360"/>
            <a:chOff x="179512" y="3284984"/>
            <a:chExt cx="4644008" cy="3240360"/>
          </a:xfrm>
        </p:grpSpPr>
        <p:graphicFrame>
          <p:nvGraphicFramePr>
            <p:cNvPr id="40" name="图表 39"/>
            <p:cNvGraphicFramePr/>
            <p:nvPr/>
          </p:nvGraphicFramePr>
          <p:xfrm>
            <a:off x="179512" y="3284984"/>
            <a:ext cx="4644008" cy="32403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8" name="矩形 27"/>
            <p:cNvSpPr/>
            <p:nvPr/>
          </p:nvSpPr>
          <p:spPr>
            <a:xfrm>
              <a:off x="1187624" y="6043354"/>
              <a:ext cx="331236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sz="1800" b="1" i="0" u="none" strike="noStrike" kern="1200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zh-CN" altLang="en-US" sz="1200" b="0" dirty="0">
                <a:latin typeface="宋体" pitchFamily="2" charset="-122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98878" y="44624"/>
            <a:ext cx="5743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buSzPct val="100000"/>
              <a:buFont typeface="Times New Roman" pitchFamily="18" charset="0"/>
              <a:buNone/>
            </a:pPr>
            <a:r>
              <a:rPr lang="zh-CN" altLang="zh-CN" sz="3600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ea typeface="黑体"/>
              </a:rPr>
              <a:t>由封闭半封闭到全方位开放</a:t>
            </a:r>
            <a:endParaRPr lang="zh-CN" altLang="en-US" sz="3600" dirty="0">
              <a:solidFill>
                <a:srgbClr val="FFFF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黑体" pitchFamily="49" charset="-122"/>
              <a:ea typeface="黑体"/>
            </a:endParaRPr>
          </a:p>
        </p:txBody>
      </p:sp>
      <p:pic>
        <p:nvPicPr>
          <p:cNvPr id="17" name="图片 16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6459230"/>
            <a:ext cx="1944216" cy="498162"/>
          </a:xfrm>
          <a:prstGeom prst="rect">
            <a:avLst/>
          </a:prstGeom>
        </p:spPr>
      </p:pic>
      <p:grpSp>
        <p:nvGrpSpPr>
          <p:cNvPr id="34" name="组合 15"/>
          <p:cNvGrpSpPr/>
          <p:nvPr/>
        </p:nvGrpSpPr>
        <p:grpSpPr>
          <a:xfrm>
            <a:off x="611560" y="980728"/>
            <a:ext cx="3744415" cy="977915"/>
            <a:chOff x="1072845" y="3121761"/>
            <a:chExt cx="3744415" cy="977915"/>
          </a:xfrm>
        </p:grpSpPr>
        <p:sp>
          <p:nvSpPr>
            <p:cNvPr id="36" name="TextBox 35"/>
            <p:cNvSpPr txBox="1"/>
            <p:nvPr/>
          </p:nvSpPr>
          <p:spPr>
            <a:xfrm>
              <a:off x="1676453" y="3121761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黑体"/>
                </a:rPr>
                <a:t>对外贸易规模</a:t>
              </a:r>
              <a:endPara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黑体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72845" y="3699566"/>
              <a:ext cx="37444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0" dirty="0" smtClean="0">
                  <a:latin typeface="+mn-ea"/>
                  <a:ea typeface="+mn-ea"/>
                </a:rPr>
                <a:t>——</a:t>
              </a:r>
              <a:r>
                <a:rPr lang="zh-CN" altLang="zh-CN" sz="2000" b="0" dirty="0" smtClean="0">
                  <a:latin typeface="+mn-ea"/>
                  <a:ea typeface="+mn-ea"/>
                </a:rPr>
                <a:t>总量跃居世界第</a:t>
              </a:r>
              <a:r>
                <a:rPr lang="en-US" altLang="zh-CN" sz="2000" dirty="0" smtClean="0">
                  <a:solidFill>
                    <a:schemeClr val="accent1"/>
                  </a:solidFill>
                  <a:latin typeface="+mn-ea"/>
                  <a:ea typeface="+mn-ea"/>
                </a:rPr>
                <a:t>2</a:t>
              </a:r>
              <a:r>
                <a:rPr lang="zh-CN" altLang="zh-CN" sz="2000" b="0" dirty="0" smtClean="0">
                  <a:latin typeface="+mn-ea"/>
                  <a:ea typeface="+mn-ea"/>
                </a:rPr>
                <a:t>位</a:t>
              </a:r>
              <a:endParaRPr lang="en-US" altLang="zh-CN" sz="2000" b="0" dirty="0" smtClean="0">
                <a:latin typeface="+mn-ea"/>
                <a:ea typeface="+mn-ea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1936941" y="3625817"/>
              <a:ext cx="2304256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39" name="图片 38" descr="2009011609150493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24744"/>
            <a:ext cx="1130490" cy="911175"/>
          </a:xfrm>
          <a:prstGeom prst="rect">
            <a:avLst/>
          </a:prstGeom>
        </p:spPr>
      </p:pic>
      <p:grpSp>
        <p:nvGrpSpPr>
          <p:cNvPr id="74" name="组合 73"/>
          <p:cNvGrpSpPr/>
          <p:nvPr/>
        </p:nvGrpSpPr>
        <p:grpSpPr>
          <a:xfrm>
            <a:off x="827584" y="1916832"/>
            <a:ext cx="3744416" cy="1584176"/>
            <a:chOff x="611560" y="2420888"/>
            <a:chExt cx="3744416" cy="1584176"/>
          </a:xfrm>
        </p:grpSpPr>
        <p:graphicFrame>
          <p:nvGraphicFramePr>
            <p:cNvPr id="16" name="图示 15"/>
            <p:cNvGraphicFramePr/>
            <p:nvPr/>
          </p:nvGraphicFramePr>
          <p:xfrm>
            <a:off x="611560" y="2420888"/>
            <a:ext cx="3744416" cy="15841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sp>
          <p:nvSpPr>
            <p:cNvPr id="53" name="上箭头 52"/>
            <p:cNvSpPr/>
            <p:nvPr/>
          </p:nvSpPr>
          <p:spPr bwMode="auto">
            <a:xfrm>
              <a:off x="1547664" y="3140968"/>
              <a:ext cx="144016" cy="144000"/>
            </a:xfrm>
            <a:prstGeom prst="upArrow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54" name="上箭头 53"/>
            <p:cNvSpPr/>
            <p:nvPr/>
          </p:nvSpPr>
          <p:spPr bwMode="auto">
            <a:xfrm>
              <a:off x="3059832" y="3140984"/>
              <a:ext cx="144016" cy="144000"/>
            </a:xfrm>
            <a:prstGeom prst="upArrow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48" name="组合 15"/>
          <p:cNvGrpSpPr/>
          <p:nvPr/>
        </p:nvGrpSpPr>
        <p:grpSpPr>
          <a:xfrm>
            <a:off x="4932041" y="1124744"/>
            <a:ext cx="4176463" cy="976174"/>
            <a:chOff x="1482547" y="3121761"/>
            <a:chExt cx="3744415" cy="976174"/>
          </a:xfrm>
        </p:grpSpPr>
        <p:sp>
          <p:nvSpPr>
            <p:cNvPr id="50" name="TextBox 49"/>
            <p:cNvSpPr txBox="1"/>
            <p:nvPr/>
          </p:nvSpPr>
          <p:spPr>
            <a:xfrm>
              <a:off x="1869899" y="3121761"/>
              <a:ext cx="2097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黑体"/>
                </a:rPr>
                <a:t>利用外资规模</a:t>
              </a:r>
              <a:endPara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黑体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82547" y="3697825"/>
              <a:ext cx="37444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0" dirty="0" smtClean="0">
                  <a:latin typeface="+mn-ea"/>
                  <a:ea typeface="+mn-ea"/>
                </a:rPr>
                <a:t>——</a:t>
              </a:r>
              <a:r>
                <a:rPr lang="zh-CN" altLang="zh-CN" sz="2000" b="0" dirty="0" smtClean="0">
                  <a:latin typeface="+mn-ea"/>
                  <a:ea typeface="+mn-ea"/>
                </a:rPr>
                <a:t>连续多年位居发展中国家</a:t>
              </a:r>
              <a:r>
                <a:rPr lang="zh-CN" altLang="zh-CN" sz="2000" dirty="0" smtClean="0">
                  <a:solidFill>
                    <a:schemeClr val="accent1"/>
                  </a:solidFill>
                  <a:latin typeface="+mn-ea"/>
                  <a:ea typeface="+mn-ea"/>
                </a:rPr>
                <a:t>首位</a:t>
              </a:r>
              <a:endParaRPr lang="en-US" altLang="zh-CN" sz="2000" dirty="0" smtClean="0">
                <a:solidFill>
                  <a:schemeClr val="accent1"/>
                </a:solidFill>
                <a:latin typeface="+mn-ea"/>
                <a:ea typeface="+mn-ea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2018881" y="3625817"/>
              <a:ext cx="2304256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70" name="图片 69" descr="3320946_141131441341_2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t="3801" r="10282" b="9051"/>
          <a:stretch>
            <a:fillRect/>
          </a:stretch>
        </p:blipFill>
        <p:spPr>
          <a:xfrm>
            <a:off x="4427984" y="980728"/>
            <a:ext cx="933259" cy="1008112"/>
          </a:xfrm>
          <a:prstGeom prst="rect">
            <a:avLst/>
          </a:prstGeom>
        </p:spPr>
      </p:pic>
      <p:pic>
        <p:nvPicPr>
          <p:cNvPr id="72" name="图片 71" descr="8221691_104901469000_2_副本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846537" y="5085184"/>
            <a:ext cx="1233329" cy="1440160"/>
          </a:xfrm>
          <a:prstGeom prst="rect">
            <a:avLst/>
          </a:prstGeom>
        </p:spPr>
      </p:pic>
      <p:sp>
        <p:nvSpPr>
          <p:cNvPr id="73" name="圆角矩形标注 72"/>
          <p:cNvSpPr/>
          <p:nvPr/>
        </p:nvSpPr>
        <p:spPr bwMode="auto">
          <a:xfrm>
            <a:off x="6156176" y="5229200"/>
            <a:ext cx="2736304" cy="720080"/>
          </a:xfrm>
          <a:prstGeom prst="wedgeRoundRectCallout">
            <a:avLst>
              <a:gd name="adj1" fmla="val -61735"/>
              <a:gd name="adj2" fmla="val 9618"/>
              <a:gd name="adj3" fmla="val 16667"/>
            </a:avLst>
          </a:prstGeom>
          <a:solidFill>
            <a:srgbClr val="FFB06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b="0" dirty="0" smtClean="0">
                <a:ea typeface="黑体"/>
              </a:rPr>
              <a:t>自</a:t>
            </a:r>
            <a:r>
              <a:rPr lang="en-US" altLang="zh-CN" b="0" dirty="0" smtClean="0">
                <a:ea typeface="黑体"/>
              </a:rPr>
              <a:t>2002</a:t>
            </a:r>
            <a:r>
              <a:rPr lang="zh-CN" altLang="zh-CN" b="0" dirty="0" smtClean="0">
                <a:ea typeface="黑体"/>
              </a:rPr>
              <a:t>年</a:t>
            </a:r>
            <a:r>
              <a:rPr lang="zh-CN" altLang="en-US" b="0" dirty="0" smtClean="0">
                <a:ea typeface="黑体"/>
              </a:rPr>
              <a:t>，我国</a:t>
            </a:r>
            <a:r>
              <a:rPr lang="zh-CN" altLang="zh-CN" b="0" dirty="0" smtClean="0">
                <a:ea typeface="黑体"/>
              </a:rPr>
              <a:t>利用</a:t>
            </a:r>
            <a:endParaRPr lang="en-US" altLang="zh-CN" b="0" dirty="0" smtClean="0">
              <a:ea typeface="黑体"/>
            </a:endParaRPr>
          </a:p>
          <a:p>
            <a:pPr algn="ctr"/>
            <a:r>
              <a:rPr lang="zh-CN" altLang="zh-CN" b="0" dirty="0" smtClean="0">
                <a:ea typeface="黑体"/>
              </a:rPr>
              <a:t>外资一直居世界前三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黑体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2488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dirty="0"/>
          </a:p>
        </p:txBody>
      </p:sp>
      <p:sp>
        <p:nvSpPr>
          <p:cNvPr id="30" name=" 3"/>
          <p:cNvSpPr/>
          <p:nvPr/>
        </p:nvSpPr>
        <p:spPr>
          <a:xfrm rot="18524040" flipV="1">
            <a:off x="1684032" y="4646075"/>
            <a:ext cx="2237921" cy="1238832"/>
          </a:xfrm>
          <a:prstGeom prst="swooshArrow">
            <a:avLst>
              <a:gd name="adj1" fmla="val 18973"/>
              <a:gd name="adj2" fmla="val 23426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矩形 34"/>
          <p:cNvSpPr/>
          <p:nvPr/>
        </p:nvSpPr>
        <p:spPr>
          <a:xfrm rot="19299759">
            <a:off x="1891595" y="4891463"/>
            <a:ext cx="1478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 smtClean="0">
                <a:latin typeface="宋体" pitchFamily="2" charset="-122"/>
              </a:rPr>
              <a:t>增长</a:t>
            </a:r>
            <a:r>
              <a:rPr lang="en-US" altLang="zh-CN" sz="2000" dirty="0" smtClean="0">
                <a:solidFill>
                  <a:srgbClr val="FF0000"/>
                </a:solidFill>
                <a:latin typeface="+mn-lt"/>
              </a:rPr>
              <a:t>3422</a:t>
            </a:r>
            <a:r>
              <a:rPr lang="zh-CN" altLang="zh-CN" sz="2000" dirty="0" smtClean="0">
                <a:latin typeface="宋体" pitchFamily="2" charset="-122"/>
              </a:rPr>
              <a:t>倍</a:t>
            </a:r>
            <a:endParaRPr lang="zh-CN" altLang="en-US" sz="2000" dirty="0">
              <a:latin typeface="宋体" pitchFamily="2" charset="-122"/>
            </a:endParaRPr>
          </a:p>
        </p:txBody>
      </p:sp>
      <p:graphicFrame>
        <p:nvGraphicFramePr>
          <p:cNvPr id="41" name="图表 40"/>
          <p:cNvGraphicFramePr/>
          <p:nvPr/>
        </p:nvGraphicFramePr>
        <p:xfrm>
          <a:off x="4355976" y="1916832"/>
          <a:ext cx="478802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43" name=" 3"/>
          <p:cNvSpPr/>
          <p:nvPr/>
        </p:nvSpPr>
        <p:spPr>
          <a:xfrm rot="18351554" flipV="1">
            <a:off x="6334040" y="3361797"/>
            <a:ext cx="1832541" cy="1128618"/>
          </a:xfrm>
          <a:prstGeom prst="swooshArrow">
            <a:avLst>
              <a:gd name="adj1" fmla="val 18973"/>
              <a:gd name="adj2" fmla="val 25000"/>
            </a:avLst>
          </a:prstGeom>
          <a:solidFill>
            <a:srgbClr val="92D05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5" grpId="0"/>
      <p:bldGraphic spid="4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16632"/>
            <a:ext cx="82638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/>
              </a:rPr>
              <a:t>人民生活达到总体小康，并向全面小康目标迈进</a:t>
            </a:r>
            <a:endParaRPr lang="zh-CN" alt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/>
            </a:endParaRPr>
          </a:p>
        </p:txBody>
      </p:sp>
      <p:pic>
        <p:nvPicPr>
          <p:cNvPr id="8" name="图片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6459230"/>
            <a:ext cx="1944216" cy="498162"/>
          </a:xfrm>
          <a:prstGeom prst="rect">
            <a:avLst/>
          </a:prstGeom>
        </p:spPr>
      </p:pic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539552" y="2636912"/>
          <a:ext cx="3672409" cy="353341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52106"/>
                <a:gridCol w="2720303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年度</a:t>
                      </a:r>
                      <a:endParaRPr lang="zh-CN" alt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城乡居民人民币储蓄存款</a:t>
                      </a:r>
                      <a:endParaRPr lang="en-US" altLang="zh-CN" sz="1800" dirty="0" smtClean="0"/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26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latin typeface="宋体"/>
                        </a:rPr>
                        <a:t>1978</a:t>
                      </a:r>
                      <a:r>
                        <a:rPr lang="zh-CN" altLang="en-US" sz="2000" b="0" i="0" u="none" strike="noStrike" dirty="0" smtClean="0">
                          <a:latin typeface="宋体"/>
                        </a:rPr>
                        <a:t>年</a:t>
                      </a:r>
                      <a:endParaRPr lang="en-US" altLang="zh-CN" sz="2000" b="0" i="0" u="none" strike="noStrike" dirty="0">
                        <a:latin typeface="宋体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latin typeface="Arial"/>
                        </a:rPr>
                        <a:t>210.6</a:t>
                      </a:r>
                      <a:r>
                        <a:rPr lang="zh-CN" altLang="en-US" sz="2000" b="0" i="0" u="none" strike="noStrike" dirty="0" smtClean="0">
                          <a:latin typeface="Arial"/>
                        </a:rPr>
                        <a:t>亿元</a:t>
                      </a:r>
                      <a:endParaRPr lang="en-US" altLang="zh-CN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20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latin typeface="宋体"/>
                        </a:rPr>
                        <a:t>1980</a:t>
                      </a:r>
                      <a:r>
                        <a:rPr lang="zh-CN" altLang="en-US" sz="2000" b="0" i="0" u="none" strike="noStrike" dirty="0" smtClean="0">
                          <a:latin typeface="宋体"/>
                        </a:rPr>
                        <a:t>年</a:t>
                      </a:r>
                      <a:endParaRPr lang="en-US" altLang="zh-CN" sz="2000" b="0" i="0" u="none" strike="noStrike" dirty="0">
                        <a:latin typeface="宋体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latin typeface="Arial"/>
                        </a:rPr>
                        <a:t>395.8</a:t>
                      </a:r>
                      <a:r>
                        <a:rPr lang="zh-CN" altLang="en-US" sz="2000" b="0" i="0" u="none" strike="noStrike" dirty="0" smtClean="0">
                          <a:latin typeface="Arial"/>
                        </a:rPr>
                        <a:t>亿元</a:t>
                      </a:r>
                      <a:endParaRPr lang="en-US" altLang="zh-CN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20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latin typeface="宋体"/>
                        </a:rPr>
                        <a:t>1990</a:t>
                      </a:r>
                      <a:r>
                        <a:rPr lang="zh-CN" altLang="en-US" sz="2000" b="0" i="0" u="none" strike="noStrike" dirty="0" smtClean="0">
                          <a:latin typeface="宋体"/>
                        </a:rPr>
                        <a:t>年</a:t>
                      </a:r>
                      <a:endParaRPr lang="en-US" altLang="zh-CN" sz="2000" b="0" i="0" u="none" strike="noStrike" dirty="0">
                        <a:latin typeface="宋体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latin typeface="Arial"/>
                        </a:rPr>
                        <a:t>7119.6</a:t>
                      </a:r>
                      <a:r>
                        <a:rPr lang="zh-CN" altLang="en-US" sz="2000" b="0" i="0" u="none" strike="noStrike" dirty="0" smtClean="0">
                          <a:latin typeface="Arial"/>
                        </a:rPr>
                        <a:t>亿元</a:t>
                      </a:r>
                      <a:endParaRPr lang="en-US" altLang="zh-CN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20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latin typeface="宋体"/>
                        </a:rPr>
                        <a:t>1996</a:t>
                      </a:r>
                      <a:r>
                        <a:rPr lang="zh-CN" altLang="en-US" sz="2000" b="0" i="0" u="none" strike="noStrike" dirty="0" smtClean="0">
                          <a:latin typeface="宋体"/>
                        </a:rPr>
                        <a:t>年</a:t>
                      </a:r>
                      <a:endParaRPr lang="en-US" altLang="zh-CN" sz="2000" b="0" i="0" u="none" strike="noStrike" dirty="0">
                        <a:latin typeface="宋体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latin typeface="Arial"/>
                        </a:rPr>
                        <a:t>38520.8</a:t>
                      </a:r>
                      <a:r>
                        <a:rPr lang="zh-CN" altLang="en-US" sz="2000" b="0" i="0" u="none" strike="noStrike" dirty="0" smtClean="0">
                          <a:latin typeface="Arial"/>
                        </a:rPr>
                        <a:t>亿元</a:t>
                      </a:r>
                      <a:endParaRPr lang="en-US" altLang="zh-CN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20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latin typeface="宋体"/>
                        </a:rPr>
                        <a:t>1999</a:t>
                      </a:r>
                      <a:r>
                        <a:rPr lang="zh-CN" altLang="en-US" sz="2000" b="0" i="0" u="none" strike="noStrike" dirty="0" smtClean="0">
                          <a:latin typeface="宋体"/>
                        </a:rPr>
                        <a:t>年</a:t>
                      </a:r>
                      <a:endParaRPr lang="en-US" altLang="zh-CN" sz="2000" b="0" i="0" u="none" strike="noStrike" dirty="0">
                        <a:latin typeface="宋体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latin typeface="Arial"/>
                        </a:rPr>
                        <a:t>59621.8</a:t>
                      </a:r>
                      <a:r>
                        <a:rPr lang="zh-CN" altLang="en-US" sz="2000" b="0" i="0" u="none" strike="noStrike" dirty="0" smtClean="0">
                          <a:latin typeface="Arial"/>
                        </a:rPr>
                        <a:t>亿元</a:t>
                      </a:r>
                      <a:endParaRPr lang="en-US" altLang="zh-CN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20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latin typeface="宋体"/>
                        </a:rPr>
                        <a:t>2002</a:t>
                      </a:r>
                      <a:r>
                        <a:rPr lang="zh-CN" altLang="en-US" sz="2000" b="0" i="0" u="none" strike="noStrike" dirty="0" smtClean="0">
                          <a:latin typeface="宋体"/>
                        </a:rPr>
                        <a:t>年</a:t>
                      </a:r>
                      <a:endParaRPr lang="en-US" altLang="zh-CN" sz="2000" b="0" i="0" u="none" strike="noStrike" dirty="0">
                        <a:latin typeface="宋体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latin typeface="Arial"/>
                        </a:rPr>
                        <a:t>86910.7</a:t>
                      </a:r>
                      <a:r>
                        <a:rPr lang="zh-CN" altLang="en-US" sz="2000" b="0" i="0" u="none" strike="noStrike" dirty="0" smtClean="0">
                          <a:latin typeface="Arial"/>
                        </a:rPr>
                        <a:t>亿元</a:t>
                      </a:r>
                      <a:endParaRPr lang="en-US" altLang="zh-CN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20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latin typeface="宋体"/>
                        </a:rPr>
                        <a:t>2005</a:t>
                      </a:r>
                      <a:r>
                        <a:rPr lang="zh-CN" altLang="en-US" sz="2000" b="0" i="0" u="none" strike="noStrike" dirty="0" smtClean="0">
                          <a:latin typeface="宋体"/>
                        </a:rPr>
                        <a:t>年</a:t>
                      </a:r>
                      <a:endParaRPr lang="en-US" altLang="zh-CN" sz="2000" b="0" i="0" u="none" strike="noStrike" dirty="0">
                        <a:latin typeface="宋体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latin typeface="Arial"/>
                        </a:rPr>
                        <a:t>141051.0</a:t>
                      </a:r>
                      <a:r>
                        <a:rPr lang="zh-CN" altLang="en-US" sz="2000" b="0" i="0" u="none" strike="noStrike" dirty="0" smtClean="0">
                          <a:latin typeface="Arial"/>
                        </a:rPr>
                        <a:t>亿元</a:t>
                      </a:r>
                      <a:endParaRPr lang="en-US" altLang="zh-CN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20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latin typeface="宋体"/>
                        </a:rPr>
                        <a:t>2008</a:t>
                      </a:r>
                      <a:r>
                        <a:rPr lang="zh-CN" altLang="en-US" sz="2000" b="0" i="0" u="none" strike="noStrike" dirty="0" smtClean="0">
                          <a:latin typeface="宋体"/>
                        </a:rPr>
                        <a:t>年</a:t>
                      </a:r>
                      <a:endParaRPr lang="en-US" altLang="zh-CN" sz="2000" b="0" i="0" u="none" strike="noStrike" dirty="0">
                        <a:latin typeface="宋体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latin typeface="Arial"/>
                        </a:rPr>
                        <a:t>217885.4</a:t>
                      </a:r>
                      <a:r>
                        <a:rPr lang="zh-CN" altLang="en-US" sz="2000" b="0" i="0" u="none" strike="noStrike" dirty="0" smtClean="0">
                          <a:latin typeface="Arial"/>
                        </a:rPr>
                        <a:t>亿元</a:t>
                      </a:r>
                      <a:endParaRPr lang="en-US" altLang="zh-CN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20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latin typeface="宋体"/>
                        </a:rPr>
                        <a:t>2011</a:t>
                      </a:r>
                      <a:r>
                        <a:rPr lang="zh-CN" altLang="en-US" sz="2000" b="0" i="0" u="none" strike="noStrike" dirty="0" smtClean="0">
                          <a:latin typeface="宋体"/>
                        </a:rPr>
                        <a:t>年</a:t>
                      </a:r>
                      <a:endParaRPr lang="en-US" altLang="zh-CN" sz="2000" b="0" i="0" u="none" strike="noStrike" dirty="0">
                        <a:latin typeface="宋体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latin typeface="Arial"/>
                        </a:rPr>
                        <a:t>343635.9</a:t>
                      </a:r>
                      <a:r>
                        <a:rPr lang="zh-CN" altLang="en-US" sz="2000" b="0" i="0" u="none" strike="noStrike" dirty="0" smtClean="0">
                          <a:latin typeface="Arial"/>
                        </a:rPr>
                        <a:t>亿元</a:t>
                      </a:r>
                      <a:endParaRPr lang="en-US" altLang="zh-CN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20" name="图片 19" descr="123936540_11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96" t="5901" r="11497" b="22245"/>
          <a:stretch>
            <a:fillRect/>
          </a:stretch>
        </p:blipFill>
        <p:spPr>
          <a:xfrm>
            <a:off x="5076056" y="4608512"/>
            <a:ext cx="3096344" cy="2204864"/>
          </a:xfrm>
          <a:prstGeom prst="rect">
            <a:avLst/>
          </a:prstGeom>
        </p:spPr>
      </p:pic>
      <p:pic>
        <p:nvPicPr>
          <p:cNvPr id="13" name="图片 12" descr="123938341_11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0" t="4951" r="2844" b="8402"/>
          <a:stretch>
            <a:fillRect/>
          </a:stretch>
        </p:blipFill>
        <p:spPr>
          <a:xfrm>
            <a:off x="121906" y="1340768"/>
            <a:ext cx="1713790" cy="1224136"/>
          </a:xfrm>
          <a:prstGeom prst="rect">
            <a:avLst/>
          </a:prstGeom>
        </p:spPr>
      </p:pic>
      <p:grpSp>
        <p:nvGrpSpPr>
          <p:cNvPr id="22" name="组合 15"/>
          <p:cNvGrpSpPr/>
          <p:nvPr/>
        </p:nvGrpSpPr>
        <p:grpSpPr>
          <a:xfrm>
            <a:off x="1259632" y="1340768"/>
            <a:ext cx="3024336" cy="1224136"/>
            <a:chOff x="1576900" y="3121761"/>
            <a:chExt cx="3024336" cy="1224136"/>
          </a:xfrm>
        </p:grpSpPr>
        <p:sp>
          <p:nvSpPr>
            <p:cNvPr id="24" name="TextBox 23"/>
            <p:cNvSpPr txBox="1"/>
            <p:nvPr/>
          </p:nvSpPr>
          <p:spPr>
            <a:xfrm>
              <a:off x="1892477" y="3121761"/>
              <a:ext cx="23487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zh-C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/>
                </a:rPr>
                <a:t>城乡居民收入</a:t>
              </a:r>
              <a:endPara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黑体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76900" y="3638011"/>
              <a:ext cx="30243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     </a:t>
              </a:r>
              <a:r>
                <a:rPr lang="en-US" altLang="zh-CN" sz="2000" b="0" dirty="0" smtClean="0">
                  <a:latin typeface="+mn-ea"/>
                  <a:ea typeface="+mn-ea"/>
                </a:rPr>
                <a:t>——</a:t>
              </a:r>
              <a:r>
                <a:rPr lang="zh-CN" altLang="zh-CN" sz="2000" b="0" dirty="0" smtClean="0">
                  <a:latin typeface="+mn-ea"/>
                  <a:ea typeface="+mn-ea"/>
                </a:rPr>
                <a:t>城乡居民拥有的财富呈现快速增长趋势</a:t>
              </a:r>
              <a:endParaRPr lang="en-US" altLang="zh-CN" sz="2000" b="0" dirty="0" smtClean="0">
                <a:latin typeface="+mn-ea"/>
                <a:ea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2080957" y="3625817"/>
              <a:ext cx="2304256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15" name="图表 14"/>
          <p:cNvGraphicFramePr/>
          <p:nvPr/>
        </p:nvGraphicFramePr>
        <p:xfrm>
          <a:off x="4355976" y="908720"/>
          <a:ext cx="478802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 3"/>
          <p:cNvSpPr/>
          <p:nvPr/>
        </p:nvSpPr>
        <p:spPr>
          <a:xfrm rot="18173650" flipV="1">
            <a:off x="5727596" y="2395636"/>
            <a:ext cx="2371602" cy="1262117"/>
          </a:xfrm>
          <a:prstGeom prst="swooshArrow">
            <a:avLst>
              <a:gd name="adj1" fmla="val 18973"/>
              <a:gd name="adj2" fmla="val 2500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/>
          <p:cNvSpPr txBox="1"/>
          <p:nvPr/>
        </p:nvSpPr>
        <p:spPr>
          <a:xfrm>
            <a:off x="2627784" y="62373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 dirty="0" smtClean="0"/>
              <a:t>单位：人民币</a:t>
            </a:r>
            <a:endParaRPr lang="zh-CN" alt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3851920" y="1977132"/>
            <a:ext cx="5292080" cy="3684116"/>
            <a:chOff x="4210944" y="2058735"/>
            <a:chExt cx="4933056" cy="3908053"/>
          </a:xfrm>
        </p:grpSpPr>
        <p:graphicFrame>
          <p:nvGraphicFramePr>
            <p:cNvPr id="72" name="图表 71"/>
            <p:cNvGraphicFramePr/>
            <p:nvPr/>
          </p:nvGraphicFramePr>
          <p:xfrm>
            <a:off x="4210944" y="2276872"/>
            <a:ext cx="4933056" cy="36899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4" name="矩形 73"/>
            <p:cNvSpPr/>
            <p:nvPr/>
          </p:nvSpPr>
          <p:spPr>
            <a:xfrm>
              <a:off x="4932040" y="2058735"/>
              <a:ext cx="3989953" cy="457078"/>
            </a:xfrm>
            <a:prstGeom prst="rect">
              <a:avLst/>
            </a:prstGeom>
            <a:noFill/>
            <a:effectLst/>
          </p:spPr>
          <p:txBody>
            <a:bodyPr wrap="none">
              <a:spAutoFit/>
            </a:bodyPr>
            <a:lstStyle/>
            <a:p>
              <a:r>
                <a:rPr lang="zh-CN" altLang="en-US" sz="2200" dirty="0" smtClean="0">
                  <a:latin typeface="宋体" pitchFamily="2" charset="-122"/>
                </a:rPr>
                <a:t>扶贫标准大幅度提高  </a:t>
              </a:r>
              <a:r>
                <a:rPr lang="zh-CN" altLang="en-US" sz="1400" b="0" dirty="0" smtClean="0">
                  <a:latin typeface="宋体" pitchFamily="2" charset="-122"/>
                </a:rPr>
                <a:t>单位</a:t>
              </a:r>
              <a:r>
                <a:rPr lang="en-US" altLang="zh-CN" sz="1400" b="0" dirty="0" smtClean="0">
                  <a:latin typeface="宋体" pitchFamily="2" charset="-122"/>
                </a:rPr>
                <a:t>:</a:t>
              </a:r>
              <a:r>
                <a:rPr lang="zh-CN" altLang="en-US" sz="1400" b="0" dirty="0" smtClean="0">
                  <a:latin typeface="宋体" pitchFamily="2" charset="-122"/>
                </a:rPr>
                <a:t>元 人民币</a:t>
              </a:r>
              <a:endParaRPr lang="zh-CN" altLang="en-US" sz="1400" b="0" dirty="0">
                <a:latin typeface="宋体" pitchFamily="2" charset="-122"/>
              </a:endParaRPr>
            </a:p>
          </p:txBody>
        </p:sp>
      </p:grpSp>
      <p:grpSp>
        <p:nvGrpSpPr>
          <p:cNvPr id="24" name="组合 15"/>
          <p:cNvGrpSpPr/>
          <p:nvPr/>
        </p:nvGrpSpPr>
        <p:grpSpPr>
          <a:xfrm>
            <a:off x="4067944" y="969695"/>
            <a:ext cx="4932040" cy="977915"/>
            <a:chOff x="961952" y="3121761"/>
            <a:chExt cx="3797703" cy="977915"/>
          </a:xfrm>
        </p:grpSpPr>
        <p:sp>
          <p:nvSpPr>
            <p:cNvPr id="25" name="TextBox 24"/>
            <p:cNvSpPr txBox="1"/>
            <p:nvPr/>
          </p:nvSpPr>
          <p:spPr>
            <a:xfrm>
              <a:off x="2002433" y="3121761"/>
              <a:ext cx="12481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黑体"/>
                </a:rPr>
                <a:t>扶贫成就</a:t>
              </a:r>
              <a:endPara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黑体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61952" y="3699566"/>
              <a:ext cx="37977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0" dirty="0" smtClean="0">
                  <a:latin typeface="+mn-ea"/>
                  <a:ea typeface="+mn-ea"/>
                </a:rPr>
                <a:t>      ——</a:t>
              </a:r>
              <a:r>
                <a:rPr lang="zh-CN" altLang="zh-CN" sz="2000" b="0" dirty="0" smtClean="0">
                  <a:latin typeface="+mn-ea"/>
                  <a:ea typeface="+mn-ea"/>
                </a:rPr>
                <a:t>贫困发生率从</a:t>
              </a:r>
              <a:r>
                <a:rPr lang="en-US" altLang="zh-CN" sz="2000" b="0" dirty="0" smtClean="0">
                  <a:latin typeface="+mn-ea"/>
                  <a:ea typeface="+mn-ea"/>
                </a:rPr>
                <a:t>30.7%</a:t>
              </a:r>
              <a:r>
                <a:rPr lang="zh-CN" altLang="zh-CN" sz="2000" b="0" dirty="0" smtClean="0">
                  <a:latin typeface="+mn-ea"/>
                  <a:ea typeface="+mn-ea"/>
                </a:rPr>
                <a:t>下降到</a:t>
              </a:r>
              <a:r>
                <a:rPr lang="en-US" altLang="zh-CN" sz="2000" b="0" dirty="0" smtClean="0">
                  <a:latin typeface="+mn-ea"/>
                  <a:ea typeface="+mn-ea"/>
                </a:rPr>
                <a:t>2.8%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2080957" y="3625817"/>
              <a:ext cx="2304256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4" name="组合 77"/>
          <p:cNvGrpSpPr/>
          <p:nvPr/>
        </p:nvGrpSpPr>
        <p:grpSpPr>
          <a:xfrm>
            <a:off x="4499992" y="5661248"/>
            <a:ext cx="3672408" cy="504056"/>
            <a:chOff x="1470923" y="1988839"/>
            <a:chExt cx="7673077" cy="432049"/>
          </a:xfrm>
        </p:grpSpPr>
        <p:sp>
          <p:nvSpPr>
            <p:cNvPr id="36" name="AutoShape 34"/>
            <p:cNvSpPr>
              <a:spLocks noChangeArrowheads="1"/>
            </p:cNvSpPr>
            <p:nvPr/>
          </p:nvSpPr>
          <p:spPr bwMode="gray">
            <a:xfrm>
              <a:off x="1470923" y="1988839"/>
              <a:ext cx="7642012" cy="43204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009999">
                    <a:gamma/>
                    <a:tint val="0"/>
                    <a:invGamma/>
                    <a:alpha val="0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0" dirty="0" smtClean="0">
                  <a:latin typeface="+mn-ea"/>
                  <a:ea typeface="黑体"/>
                </a:rPr>
                <a:t>2008</a:t>
              </a:r>
              <a:r>
                <a:rPr lang="zh-CN" altLang="en-US" sz="1600" b="0" dirty="0" smtClean="0">
                  <a:latin typeface="+mn-ea"/>
                  <a:ea typeface="黑体"/>
                </a:rPr>
                <a:t>年，绝对扶贫标准和低收入标准合一</a:t>
              </a:r>
              <a:endParaRPr lang="en-US" altLang="zh-CN" sz="1600" b="0" dirty="0" smtClean="0">
                <a:latin typeface="+mn-ea"/>
                <a:ea typeface="黑体"/>
              </a:endParaRPr>
            </a:p>
          </p:txBody>
        </p:sp>
        <p:sp>
          <p:nvSpPr>
            <p:cNvPr id="38" name="Text Box 39"/>
            <p:cNvSpPr txBox="1">
              <a:spLocks noChangeArrowheads="1"/>
            </p:cNvSpPr>
            <p:nvPr/>
          </p:nvSpPr>
          <p:spPr bwMode="black">
            <a:xfrm>
              <a:off x="1577709" y="1988839"/>
              <a:ext cx="75662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 sz="2000" b="1" dirty="0">
                <a:latin typeface="黑体" pitchFamily="49" charset="-122"/>
                <a:ea typeface="黑体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71600" y="107921"/>
            <a:ext cx="82638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/>
              </a:rPr>
              <a:t>人民生活达到总体小康，并向全面小康目标迈进</a:t>
            </a:r>
            <a:endParaRPr lang="zh-CN" alt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/>
            </a:endParaRPr>
          </a:p>
        </p:txBody>
      </p:sp>
      <p:pic>
        <p:nvPicPr>
          <p:cNvPr id="9" name="图片 8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6459230"/>
            <a:ext cx="1944216" cy="498162"/>
          </a:xfrm>
          <a:prstGeom prst="rect">
            <a:avLst/>
          </a:prstGeom>
        </p:spPr>
      </p:pic>
      <p:grpSp>
        <p:nvGrpSpPr>
          <p:cNvPr id="18" name="组合 15"/>
          <p:cNvGrpSpPr/>
          <p:nvPr/>
        </p:nvGrpSpPr>
        <p:grpSpPr>
          <a:xfrm>
            <a:off x="1115616" y="908720"/>
            <a:ext cx="3312368" cy="1283950"/>
            <a:chOff x="1648908" y="3049753"/>
            <a:chExt cx="3312368" cy="1283950"/>
          </a:xfrm>
        </p:grpSpPr>
        <p:sp>
          <p:nvSpPr>
            <p:cNvPr id="19" name="TextBox 18"/>
            <p:cNvSpPr txBox="1"/>
            <p:nvPr/>
          </p:nvSpPr>
          <p:spPr>
            <a:xfrm>
              <a:off x="1864932" y="3049753"/>
              <a:ext cx="27093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黑体"/>
                </a:rPr>
                <a:t>消费水平、结构</a:t>
              </a:r>
              <a:endPara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黑体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48908" y="3625817"/>
              <a:ext cx="33123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0" dirty="0" smtClean="0">
                  <a:latin typeface="+mn-ea"/>
                  <a:ea typeface="+mn-ea"/>
                </a:rPr>
                <a:t>——</a:t>
              </a:r>
              <a:r>
                <a:rPr lang="zh-CN" altLang="zh-CN" sz="2000" b="0" dirty="0" smtClean="0">
                  <a:latin typeface="+mn-ea"/>
                  <a:ea typeface="+mn-ea"/>
                </a:rPr>
                <a:t>城乡居民消费水平不断提高，消费结构逐步改善</a:t>
              </a:r>
              <a:endParaRPr lang="en-US" altLang="zh-CN" sz="2000" b="0" dirty="0" smtClean="0">
                <a:latin typeface="+mn-ea"/>
                <a:ea typeface="+mn-ea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2008948" y="3625817"/>
              <a:ext cx="2304256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28" name="图片 27" descr="9p79wg2w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07" t="24701" r="28974" b="32142"/>
          <a:stretch>
            <a:fillRect/>
          </a:stretch>
        </p:blipFill>
        <p:spPr>
          <a:xfrm>
            <a:off x="4499992" y="908719"/>
            <a:ext cx="1026983" cy="720081"/>
          </a:xfrm>
          <a:prstGeom prst="rect">
            <a:avLst/>
          </a:prstGeom>
        </p:spPr>
      </p:pic>
      <p:cxnSp>
        <p:nvCxnSpPr>
          <p:cNvPr id="37" name="直接箭头连接符 36"/>
          <p:cNvCxnSpPr/>
          <p:nvPr/>
        </p:nvCxnSpPr>
        <p:spPr bwMode="auto">
          <a:xfrm>
            <a:off x="971944" y="6453336"/>
            <a:ext cx="3096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9" name="图片 38" descr="643150237793101b2c7a5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5447749"/>
            <a:ext cx="572032" cy="55861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图片 39" descr="bik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3728" y="5568326"/>
            <a:ext cx="798680" cy="45705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图片 40" descr="77301310055596169.jpg"/>
          <p:cNvPicPr>
            <a:picLocks noChangeAspect="1"/>
          </p:cNvPicPr>
          <p:nvPr/>
        </p:nvPicPr>
        <p:blipFill>
          <a:blip r:embed="rId8" cstate="print"/>
          <a:srcRect r="5501" b="26701"/>
          <a:stretch>
            <a:fillRect/>
          </a:stretch>
        </p:blipFill>
        <p:spPr>
          <a:xfrm>
            <a:off x="3131839" y="5373216"/>
            <a:ext cx="539568" cy="66570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图片 41" descr="5045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56340" y="4301914"/>
            <a:ext cx="612872" cy="68178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3" name="图片 42" descr="00111789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56817" y="4293096"/>
            <a:ext cx="521597" cy="64357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" name="图片 43" descr="1370131154968071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59832" y="4437112"/>
            <a:ext cx="685176" cy="48365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图片 44" descr="12913458724cf85fd0c2a2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340952" y="3397350"/>
            <a:ext cx="688320" cy="48692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" name="图片 45" descr="5095210_110916142052_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31840" y="3284984"/>
            <a:ext cx="621626" cy="62407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" name="图片 46" descr="W020090923420440164178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54955" y="3396633"/>
            <a:ext cx="685395" cy="48381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4" name="直接箭头连接符 53"/>
          <p:cNvCxnSpPr/>
          <p:nvPr/>
        </p:nvCxnSpPr>
        <p:spPr bwMode="auto">
          <a:xfrm flipV="1">
            <a:off x="1043608" y="2457336"/>
            <a:ext cx="0" cy="3996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矩形 54"/>
          <p:cNvSpPr/>
          <p:nvPr/>
        </p:nvSpPr>
        <p:spPr>
          <a:xfrm>
            <a:off x="179512" y="5805264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 smtClean="0">
                <a:latin typeface="+mn-ea"/>
              </a:rPr>
              <a:t>70</a:t>
            </a:r>
            <a:r>
              <a:rPr lang="zh-CN" altLang="en-US" b="0" dirty="0" smtClean="0">
                <a:latin typeface="+mn-ea"/>
              </a:rPr>
              <a:t>年代</a:t>
            </a:r>
            <a:endParaRPr lang="zh-CN" altLang="en-US" dirty="0"/>
          </a:p>
        </p:txBody>
      </p:sp>
      <p:sp>
        <p:nvSpPr>
          <p:cNvPr id="56" name="矩形 55"/>
          <p:cNvSpPr/>
          <p:nvPr/>
        </p:nvSpPr>
        <p:spPr>
          <a:xfrm>
            <a:off x="127973" y="4726885"/>
            <a:ext cx="915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 smtClean="0">
                <a:latin typeface="+mn-ea"/>
              </a:rPr>
              <a:t>80</a:t>
            </a:r>
            <a:r>
              <a:rPr lang="zh-CN" altLang="en-US" b="0" dirty="0" smtClean="0">
                <a:latin typeface="+mn-ea"/>
              </a:rPr>
              <a:t>年代</a:t>
            </a:r>
            <a:endParaRPr lang="en-US" altLang="zh-CN" b="0" dirty="0" smtClean="0">
              <a:latin typeface="+mn-ea"/>
            </a:endParaRPr>
          </a:p>
          <a:p>
            <a:r>
              <a:rPr lang="zh-CN" altLang="en-US" b="0" dirty="0" smtClean="0">
                <a:latin typeface="+mn-ea"/>
              </a:rPr>
              <a:t>中后期</a:t>
            </a:r>
            <a:endParaRPr lang="zh-CN" altLang="en-US" dirty="0"/>
          </a:p>
        </p:txBody>
      </p:sp>
      <p:sp>
        <p:nvSpPr>
          <p:cNvPr id="57" name="矩形 56"/>
          <p:cNvSpPr/>
          <p:nvPr/>
        </p:nvSpPr>
        <p:spPr>
          <a:xfrm>
            <a:off x="127973" y="3574757"/>
            <a:ext cx="915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 smtClean="0">
                <a:latin typeface="+mn-ea"/>
              </a:rPr>
              <a:t>90</a:t>
            </a:r>
            <a:r>
              <a:rPr lang="zh-CN" altLang="en-US" b="0" dirty="0" smtClean="0">
                <a:latin typeface="+mn-ea"/>
              </a:rPr>
              <a:t>年代</a:t>
            </a:r>
            <a:endParaRPr lang="en-US" altLang="zh-CN" b="0" dirty="0" smtClean="0">
              <a:latin typeface="+mn-ea"/>
            </a:endParaRPr>
          </a:p>
          <a:p>
            <a:r>
              <a:rPr lang="zh-CN" altLang="en-US" b="0" dirty="0" smtClean="0">
                <a:latin typeface="+mn-ea"/>
              </a:rPr>
              <a:t>中后期</a:t>
            </a:r>
            <a:endParaRPr lang="zh-CN" altLang="en-US" dirty="0"/>
          </a:p>
        </p:txBody>
      </p:sp>
      <p:grpSp>
        <p:nvGrpSpPr>
          <p:cNvPr id="62" name="组合 77"/>
          <p:cNvGrpSpPr/>
          <p:nvPr/>
        </p:nvGrpSpPr>
        <p:grpSpPr>
          <a:xfrm>
            <a:off x="1043608" y="3933056"/>
            <a:ext cx="3312368" cy="270000"/>
            <a:chOff x="1470923" y="1988839"/>
            <a:chExt cx="7673077" cy="432049"/>
          </a:xfrm>
        </p:grpSpPr>
        <p:sp>
          <p:nvSpPr>
            <p:cNvPr id="63" name="AutoShape 34"/>
            <p:cNvSpPr>
              <a:spLocks noChangeArrowheads="1"/>
            </p:cNvSpPr>
            <p:nvPr/>
          </p:nvSpPr>
          <p:spPr bwMode="gray">
            <a:xfrm>
              <a:off x="1470923" y="1988839"/>
              <a:ext cx="7642012" cy="43204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009999">
                    <a:gamma/>
                    <a:tint val="0"/>
                    <a:invGamma/>
                    <a:alpha val="0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0" dirty="0" smtClean="0">
                  <a:latin typeface="+mn-ea"/>
                  <a:ea typeface="+mn-ea"/>
                </a:rPr>
                <a:t>人民生活质量显著提高</a:t>
              </a:r>
              <a:endParaRPr lang="en-US" altLang="zh-CN" sz="1600" b="0" dirty="0" smtClean="0">
                <a:latin typeface="+mn-ea"/>
                <a:ea typeface="+mn-ea"/>
              </a:endParaRPr>
            </a:p>
          </p:txBody>
        </p:sp>
        <p:sp>
          <p:nvSpPr>
            <p:cNvPr id="64" name="Text Box 39"/>
            <p:cNvSpPr txBox="1">
              <a:spLocks noChangeArrowheads="1"/>
            </p:cNvSpPr>
            <p:nvPr/>
          </p:nvSpPr>
          <p:spPr bwMode="black">
            <a:xfrm>
              <a:off x="1577709" y="1988839"/>
              <a:ext cx="75662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 sz="2000" b="1" dirty="0">
                <a:latin typeface="黑体" pitchFamily="49" charset="-122"/>
                <a:ea typeface="黑体"/>
              </a:endParaRPr>
            </a:p>
          </p:txBody>
        </p:sp>
      </p:grpSp>
      <p:grpSp>
        <p:nvGrpSpPr>
          <p:cNvPr id="65" name="组合 77"/>
          <p:cNvGrpSpPr/>
          <p:nvPr/>
        </p:nvGrpSpPr>
        <p:grpSpPr>
          <a:xfrm>
            <a:off x="1043608" y="5055707"/>
            <a:ext cx="3208581" cy="288032"/>
            <a:chOff x="1470923" y="1988839"/>
            <a:chExt cx="7673077" cy="432049"/>
          </a:xfrm>
        </p:grpSpPr>
        <p:sp>
          <p:nvSpPr>
            <p:cNvPr id="66" name="AutoShape 34"/>
            <p:cNvSpPr>
              <a:spLocks noChangeArrowheads="1"/>
            </p:cNvSpPr>
            <p:nvPr/>
          </p:nvSpPr>
          <p:spPr bwMode="gray">
            <a:xfrm>
              <a:off x="1470923" y="1988839"/>
              <a:ext cx="7642012" cy="43204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009999">
                    <a:gamma/>
                    <a:tint val="0"/>
                    <a:invGamma/>
                    <a:alpha val="0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0" dirty="0" smtClean="0">
                  <a:latin typeface="+mn-ea"/>
                  <a:ea typeface="+mn-ea"/>
                </a:rPr>
                <a:t>改革开放带来巨大变化</a:t>
              </a:r>
              <a:endParaRPr lang="en-US" altLang="zh-CN" sz="1600" b="0" dirty="0" smtClean="0">
                <a:latin typeface="+mn-ea"/>
                <a:ea typeface="+mn-ea"/>
              </a:endParaRPr>
            </a:p>
          </p:txBody>
        </p:sp>
        <p:sp>
          <p:nvSpPr>
            <p:cNvPr id="67" name="Text Box 39"/>
            <p:cNvSpPr txBox="1">
              <a:spLocks noChangeArrowheads="1"/>
            </p:cNvSpPr>
            <p:nvPr/>
          </p:nvSpPr>
          <p:spPr bwMode="black">
            <a:xfrm>
              <a:off x="1577709" y="1988839"/>
              <a:ext cx="75662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 sz="2000" b="1" dirty="0">
                <a:latin typeface="黑体" pitchFamily="49" charset="-122"/>
                <a:ea typeface="黑体"/>
              </a:endParaRPr>
            </a:p>
          </p:txBody>
        </p:sp>
      </p:grpSp>
      <p:grpSp>
        <p:nvGrpSpPr>
          <p:cNvPr id="68" name="组合 77"/>
          <p:cNvGrpSpPr/>
          <p:nvPr/>
        </p:nvGrpSpPr>
        <p:grpSpPr>
          <a:xfrm>
            <a:off x="1075387" y="6083688"/>
            <a:ext cx="3280589" cy="288032"/>
            <a:chOff x="1470923" y="1988839"/>
            <a:chExt cx="7673077" cy="432049"/>
          </a:xfrm>
        </p:grpSpPr>
        <p:sp>
          <p:nvSpPr>
            <p:cNvPr id="69" name="AutoShape 34"/>
            <p:cNvSpPr>
              <a:spLocks noChangeArrowheads="1"/>
            </p:cNvSpPr>
            <p:nvPr/>
          </p:nvSpPr>
          <p:spPr bwMode="gray">
            <a:xfrm>
              <a:off x="1470923" y="1988839"/>
              <a:ext cx="7642012" cy="43204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009999">
                    <a:gamma/>
                    <a:tint val="0"/>
                    <a:invGamma/>
                    <a:alpha val="0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0" dirty="0" smtClean="0">
                  <a:latin typeface="+mn-ea"/>
                  <a:ea typeface="+mn-ea"/>
                </a:rPr>
                <a:t>物资短缺，凭票购买</a:t>
              </a:r>
              <a:endParaRPr lang="en-US" altLang="zh-CN" sz="1600" b="0" dirty="0" smtClean="0">
                <a:latin typeface="+mn-ea"/>
                <a:ea typeface="+mn-ea"/>
              </a:endParaRPr>
            </a:p>
          </p:txBody>
        </p:sp>
        <p:sp>
          <p:nvSpPr>
            <p:cNvPr id="70" name="Text Box 39"/>
            <p:cNvSpPr txBox="1">
              <a:spLocks noChangeArrowheads="1"/>
            </p:cNvSpPr>
            <p:nvPr/>
          </p:nvSpPr>
          <p:spPr bwMode="black">
            <a:xfrm>
              <a:off x="1577709" y="1988839"/>
              <a:ext cx="75662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 sz="2000" b="1" dirty="0">
                <a:latin typeface="黑体" pitchFamily="49" charset="-122"/>
                <a:ea typeface="黑体"/>
              </a:endParaRPr>
            </a:p>
          </p:txBody>
        </p:sp>
      </p:grpSp>
      <p:pic>
        <p:nvPicPr>
          <p:cNvPr id="71" name="图片 70" descr="2531170_192051123000_2_副本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052736"/>
            <a:ext cx="1152128" cy="869722"/>
          </a:xfrm>
          <a:prstGeom prst="rect">
            <a:avLst/>
          </a:prstGeom>
        </p:spPr>
      </p:pic>
      <p:sp>
        <p:nvSpPr>
          <p:cNvPr id="73" name="矩形 72"/>
          <p:cNvSpPr/>
          <p:nvPr/>
        </p:nvSpPr>
        <p:spPr>
          <a:xfrm>
            <a:off x="7308304" y="2780928"/>
            <a:ext cx="1380506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+mn-lt"/>
              </a:rPr>
              <a:t>2300</a:t>
            </a:r>
          </a:p>
          <a:p>
            <a:pPr>
              <a:lnSpc>
                <a:spcPct val="80000"/>
              </a:lnSpc>
            </a:pPr>
            <a:r>
              <a:rPr lang="en-US" altLang="zh-CN" sz="1400" dirty="0" smtClean="0">
                <a:solidFill>
                  <a:srgbClr val="FF0000"/>
                </a:solidFill>
                <a:latin typeface="+mn-lt"/>
              </a:rPr>
              <a:t>(2010</a:t>
            </a:r>
            <a:r>
              <a:rPr lang="zh-CN" altLang="en-US" sz="1400" dirty="0" smtClean="0">
                <a:solidFill>
                  <a:srgbClr val="FF0000"/>
                </a:solidFill>
                <a:latin typeface="+mn-lt"/>
              </a:rPr>
              <a:t>年不变价</a:t>
            </a:r>
            <a:r>
              <a:rPr lang="en-US" altLang="zh-CN" sz="1400" dirty="0" smtClean="0">
                <a:solidFill>
                  <a:srgbClr val="FF0000"/>
                </a:solidFill>
                <a:latin typeface="+mn-lt"/>
              </a:rPr>
              <a:t>)</a:t>
            </a:r>
            <a:endParaRPr lang="zh-CN" altLang="en-US" sz="14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2" name="图片 51" descr="12913458724cf85fd0c2a24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340952" y="2392281"/>
            <a:ext cx="688320" cy="49725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" name="图片 52" descr="5095210_110916142052_2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131840" y="2395846"/>
            <a:ext cx="621626" cy="45709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8" name="图片 57" descr="W020090923420440164178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94195" y="2348880"/>
            <a:ext cx="606914" cy="54745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9" name="组合 77"/>
          <p:cNvGrpSpPr/>
          <p:nvPr/>
        </p:nvGrpSpPr>
        <p:grpSpPr>
          <a:xfrm>
            <a:off x="1043608" y="2924944"/>
            <a:ext cx="3312368" cy="288032"/>
            <a:chOff x="1470923" y="1988839"/>
            <a:chExt cx="7673077" cy="432049"/>
          </a:xfrm>
        </p:grpSpPr>
        <p:sp>
          <p:nvSpPr>
            <p:cNvPr id="60" name="AutoShape 34"/>
            <p:cNvSpPr>
              <a:spLocks noChangeArrowheads="1"/>
            </p:cNvSpPr>
            <p:nvPr/>
          </p:nvSpPr>
          <p:spPr bwMode="gray">
            <a:xfrm>
              <a:off x="1470923" y="1988839"/>
              <a:ext cx="7642012" cy="432049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009999">
                    <a:gamma/>
                    <a:tint val="0"/>
                    <a:invGamma/>
                    <a:alpha val="0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0" dirty="0" smtClean="0">
                  <a:latin typeface="+mn-ea"/>
                  <a:ea typeface="+mn-ea"/>
                </a:rPr>
                <a:t>消费结构不断优化</a:t>
              </a:r>
              <a:endParaRPr lang="en-US" altLang="zh-CN" sz="1600" b="0" dirty="0" smtClean="0">
                <a:latin typeface="+mn-ea"/>
                <a:ea typeface="+mn-ea"/>
              </a:endParaRPr>
            </a:p>
          </p:txBody>
        </p:sp>
        <p:sp>
          <p:nvSpPr>
            <p:cNvPr id="61" name="Text Box 39"/>
            <p:cNvSpPr txBox="1">
              <a:spLocks noChangeArrowheads="1"/>
            </p:cNvSpPr>
            <p:nvPr/>
          </p:nvSpPr>
          <p:spPr bwMode="black">
            <a:xfrm>
              <a:off x="1577709" y="1988839"/>
              <a:ext cx="756629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buSzPct val="100000"/>
                <a:buFont typeface="Times New Roman" pitchFamily="18" charset="0"/>
                <a:buNone/>
              </a:pPr>
              <a:endParaRPr lang="zh-CN" altLang="en-US" sz="2000" b="1" dirty="0">
                <a:latin typeface="黑体" pitchFamily="49" charset="-122"/>
                <a:ea typeface="黑体"/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91461" y="2636912"/>
            <a:ext cx="915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0" dirty="0" smtClean="0">
                <a:latin typeface="+mn-ea"/>
              </a:rPr>
              <a:t>21</a:t>
            </a:r>
            <a:r>
              <a:rPr lang="zh-CN" altLang="en-US" b="0" dirty="0" smtClean="0">
                <a:latin typeface="+mn-ea"/>
              </a:rPr>
              <a:t>世纪</a:t>
            </a:r>
            <a:endParaRPr lang="en-US" altLang="zh-CN" b="0" dirty="0" smtClean="0">
              <a:latin typeface="+mn-ea"/>
            </a:endParaRPr>
          </a:p>
          <a:p>
            <a:pPr algn="ctr"/>
            <a:r>
              <a:rPr lang="zh-CN" altLang="en-US" b="0" dirty="0" smtClean="0">
                <a:latin typeface="+mn-ea"/>
              </a:rPr>
              <a:t>初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73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8221691_104901469000_2_副本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251520" y="1052736"/>
            <a:ext cx="1109996" cy="1296144"/>
          </a:xfrm>
          <a:prstGeom prst="rect">
            <a:avLst/>
          </a:prstGeom>
        </p:spPr>
      </p:pic>
      <p:pic>
        <p:nvPicPr>
          <p:cNvPr id="2" name="图片 1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6" y="6459230"/>
            <a:ext cx="1944216" cy="498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1278" y="44624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黑体"/>
              </a:rPr>
              <a:t>科技、教育由极端落后到突飞猛进</a:t>
            </a:r>
            <a:endParaRPr lang="zh-CN" alt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黑体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635896" y="2204865"/>
            <a:ext cx="5328592" cy="4176464"/>
            <a:chOff x="0" y="2343288"/>
            <a:chExt cx="5373880" cy="4182056"/>
          </a:xfrm>
        </p:grpSpPr>
        <p:graphicFrame>
          <p:nvGraphicFramePr>
            <p:cNvPr id="9" name="图表 8"/>
            <p:cNvGraphicFramePr/>
            <p:nvPr/>
          </p:nvGraphicFramePr>
          <p:xfrm>
            <a:off x="0" y="2924944"/>
            <a:ext cx="5373880" cy="3600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1" name="矩形 10"/>
            <p:cNvSpPr/>
            <p:nvPr/>
          </p:nvSpPr>
          <p:spPr>
            <a:xfrm>
              <a:off x="763022" y="2343288"/>
              <a:ext cx="4392998" cy="832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dirty="0" smtClean="0">
                  <a:latin typeface="+mn-ea"/>
                  <a:ea typeface="+mn-ea"/>
                </a:rPr>
                <a:t>    </a:t>
              </a:r>
              <a:r>
                <a:rPr lang="zh-CN" altLang="en-US" sz="2000" dirty="0" smtClean="0">
                  <a:latin typeface="宋体" pitchFamily="2" charset="-122"/>
                </a:rPr>
                <a:t>我国各级各类学校毕业生数  </a:t>
              </a:r>
              <a:endParaRPr lang="en-US" altLang="zh-CN" sz="2000" dirty="0" smtClean="0">
                <a:latin typeface="宋体" pitchFamily="2" charset="-122"/>
              </a:endParaRPr>
            </a:p>
            <a:p>
              <a:pPr algn="r"/>
              <a:endParaRPr lang="en-US" altLang="zh-CN" sz="1400" b="0" dirty="0" smtClean="0">
                <a:latin typeface="宋体" pitchFamily="2" charset="-122"/>
              </a:endParaRPr>
            </a:p>
            <a:p>
              <a:pPr algn="r"/>
              <a:r>
                <a:rPr lang="zh-CN" altLang="en-US" sz="1400" b="0" dirty="0" smtClean="0">
                  <a:latin typeface="宋体" pitchFamily="2" charset="-122"/>
                </a:rPr>
                <a:t>单位：万人</a:t>
              </a:r>
              <a:endParaRPr lang="zh-CN" altLang="en-US" sz="2400" b="0" dirty="0">
                <a:latin typeface="宋体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97710" y="1196752"/>
            <a:ext cx="3774290" cy="1211942"/>
            <a:chOff x="1867618" y="2954935"/>
            <a:chExt cx="2292647" cy="1211942"/>
          </a:xfrm>
        </p:grpSpPr>
        <p:sp>
          <p:nvSpPr>
            <p:cNvPr id="17" name="TextBox 16"/>
            <p:cNvSpPr txBox="1"/>
            <p:nvPr/>
          </p:nvSpPr>
          <p:spPr>
            <a:xfrm>
              <a:off x="2122614" y="2954935"/>
              <a:ext cx="9846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黑体"/>
                </a:rPr>
                <a:t>教育教学</a:t>
              </a:r>
              <a:endPara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黑体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67618" y="3458991"/>
              <a:ext cx="2292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0" dirty="0" smtClean="0">
                  <a:latin typeface="+mn-ea"/>
                  <a:ea typeface="+mn-ea"/>
                </a:rPr>
                <a:t>          ——</a:t>
              </a:r>
              <a:r>
                <a:rPr lang="zh-CN" altLang="zh-CN" sz="2000" b="0" dirty="0" smtClean="0">
                  <a:latin typeface="+mn-ea"/>
                  <a:ea typeface="+mn-ea"/>
                </a:rPr>
                <a:t>基础教育普及率不断提高，教育结构不断改善</a:t>
              </a:r>
              <a:endParaRPr lang="en-US" altLang="zh-CN" sz="2000" b="0" dirty="0" smtClean="0">
                <a:latin typeface="+mn-ea"/>
                <a:ea typeface="+mn-ea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224080" y="3458991"/>
              <a:ext cx="1254486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23" name="图片 22" descr="1320142114_DryHz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996952"/>
            <a:ext cx="3259787" cy="2700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 2">
      <a:dk1>
        <a:srgbClr val="000000"/>
      </a:dk1>
      <a:lt1>
        <a:srgbClr val="FFFFFF"/>
      </a:lt1>
      <a:dk2>
        <a:srgbClr val="FF9933"/>
      </a:dk2>
      <a:lt2>
        <a:srgbClr val="000000"/>
      </a:lt2>
      <a:accent1>
        <a:srgbClr val="FF00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B90000"/>
      </a:accent6>
      <a:hlink>
        <a:srgbClr val="FF3300"/>
      </a:hlink>
      <a:folHlink>
        <a:srgbClr val="800000"/>
      </a:folHlink>
    </a:clrScheme>
    <a:fontScheme name="Office 主题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FF9933"/>
        </a:dk2>
        <a:lt2>
          <a:srgbClr val="DCDCDC"/>
        </a:lt2>
        <a:accent1>
          <a:srgbClr val="FF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90000"/>
        </a:accent6>
        <a:hlink>
          <a:srgbClr val="FF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FF9933"/>
        </a:dk2>
        <a:lt2>
          <a:srgbClr val="000000"/>
        </a:lt2>
        <a:accent1>
          <a:srgbClr val="FF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90000"/>
        </a:accent6>
        <a:hlink>
          <a:srgbClr val="FF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_2">
  <a:themeElements>
    <a:clrScheme name="Office 主题_2 2">
      <a:dk1>
        <a:srgbClr val="000000"/>
      </a:dk1>
      <a:lt1>
        <a:srgbClr val="FFFFFF"/>
      </a:lt1>
      <a:dk2>
        <a:srgbClr val="FF9933"/>
      </a:dk2>
      <a:lt2>
        <a:srgbClr val="000000"/>
      </a:lt2>
      <a:accent1>
        <a:srgbClr val="FF00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B90000"/>
      </a:accent6>
      <a:hlink>
        <a:srgbClr val="FF3300"/>
      </a:hlink>
      <a:folHlink>
        <a:srgbClr val="800000"/>
      </a:folHlink>
    </a:clrScheme>
    <a:fontScheme name="Office 主题_2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_2 1">
        <a:dk1>
          <a:srgbClr val="000000"/>
        </a:dk1>
        <a:lt1>
          <a:srgbClr val="FFFFFF"/>
        </a:lt1>
        <a:dk2>
          <a:srgbClr val="FF9933"/>
        </a:dk2>
        <a:lt2>
          <a:srgbClr val="DCDCDC"/>
        </a:lt2>
        <a:accent1>
          <a:srgbClr val="FF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90000"/>
        </a:accent6>
        <a:hlink>
          <a:srgbClr val="FF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_2 2">
        <a:dk1>
          <a:srgbClr val="000000"/>
        </a:dk1>
        <a:lt1>
          <a:srgbClr val="FFFFFF"/>
        </a:lt1>
        <a:dk2>
          <a:srgbClr val="FF9933"/>
        </a:dk2>
        <a:lt2>
          <a:srgbClr val="000000"/>
        </a:lt2>
        <a:accent1>
          <a:srgbClr val="FF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90000"/>
        </a:accent6>
        <a:hlink>
          <a:srgbClr val="FF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5887</TotalTime>
  <Pages>0</Pages>
  <Words>635</Words>
  <Characters>0</Characters>
  <Application>Microsoft Office PowerPoint</Application>
  <DocSecurity>0</DocSecurity>
  <PresentationFormat>全屏显示(4:3)</PresentationFormat>
  <Lines>0</Lines>
  <Paragraphs>157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Office 主题</vt:lpstr>
      <vt:lpstr>Office 主题_2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党建工作PPT模板</dc:title>
  <dc:creator>南极雄</dc:creator>
  <cp:keywords>党建</cp:keywords>
  <dc:description>联系QQ：1258062580</dc:description>
  <cp:lastModifiedBy>微软用户</cp:lastModifiedBy>
  <cp:revision>973</cp:revision>
  <dcterms:created xsi:type="dcterms:W3CDTF">2013-01-21T14:59:25Z</dcterms:created>
  <dcterms:modified xsi:type="dcterms:W3CDTF">2013-05-08T06:52:14Z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2052-8.1.0.3260</vt:lpwstr>
  </property>
</Properties>
</file>