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1" r:id="rId3"/>
    <p:sldId id="311" r:id="rId4"/>
    <p:sldId id="319" r:id="rId5"/>
    <p:sldId id="330" r:id="rId6"/>
    <p:sldId id="335" r:id="rId7"/>
    <p:sldId id="369" r:id="rId8"/>
    <p:sldId id="342" r:id="rId9"/>
    <p:sldId id="359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2074" y="-5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5CD17B4-E6DA-4E81-969E-C4841DB7F7B1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70A10E0-0F91-4638-81B7-9CD124C6CA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04266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BCEF-2115-4C44-A618-0AA9D3E528DF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2B01-7C12-4A04-8FFD-6A2CFA7D00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139136" cy="1008112"/>
          </a:xfrm>
        </p:spPr>
        <p:txBody>
          <a:bodyPr>
            <a:normAutofit/>
          </a:bodyPr>
          <a:lstStyle>
            <a:lvl1pPr algn="l"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/>
          <a:lstStyle>
            <a:lvl1pPr>
              <a:defRPr sz="2800">
                <a:latin typeface="黑体" pitchFamily="49" charset="-122"/>
                <a:ea typeface="黑体" pitchFamily="49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8260E-8DAB-4D25-9161-FEFB8EF91172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AEDB6-0844-45EA-892C-F40FEA3E21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143000"/>
          </a:xfrm>
        </p:spPr>
        <p:txBody>
          <a:bodyPr>
            <a:normAutofit/>
          </a:bodyPr>
          <a:lstStyle>
            <a:lvl1pPr>
              <a:defRPr lang="zh-CN" altLang="en-US" sz="4800" b="0" kern="1200" cap="none" spc="0" dirty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/>
                <a:latin typeface="黑体" pitchFamily="49" charset="-122"/>
                <a:ea typeface="黑体" pitchFamily="49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A4A2-9FD3-4A13-BA22-226615EF10BF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3356E-E648-4232-9938-ACF2463FE1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8229600" cy="1008112"/>
          </a:xfr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0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4D3C0-2F44-4224-8F31-ED8A3BAC1CE5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BBFF1-6420-4C29-92C3-06A08D8AE0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9BE22D3-30C2-48CC-8A56-F7631DD77739}" type="datetimeFigureOut">
              <a:rPr lang="zh-CN" altLang="en-US"/>
              <a:pPr>
                <a:defRPr/>
              </a:pPr>
              <a:t>2012/3/27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23D802-8AC4-4424-98B3-DF9413987B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1031" name="图片 1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5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.baidu.com/i?ct=503316480&amp;z=&amp;tn=baiduimagedetail&amp;word=%CE%C4%BB%AF%C8%ED%CA%B5%C1%A6&amp;in=11306&amp;cl=2&amp;lm=-1&amp;pn=4&amp;rn=1&amp;di=129306976485&amp;ln=1984&amp;fr=&amp;fm=result&amp;fmq=1326155065470_R&amp;ic=0&amp;s=0&amp;se=1&amp;sme=0&amp;tab=&amp;width=&amp;height=&amp;face=0&amp;is=&amp;istype=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image.baidu.com/i?ct=503316480&amp;z=&amp;tn=baiduimagedetail&amp;word=%D0%C2%C0%CB&amp;in=18480&amp;cl=2&amp;lm=-1&amp;pn=1&amp;rn=1&amp;di=41379295230&amp;ln=2000&amp;fr=&amp;fm=detail&amp;fmq=1326171097613_R&amp;ic=0&amp;s=&amp;se=1&amp;sme=0&amp;tab=&amp;width=&amp;height=&amp;face=0&amp;is=&amp;istype=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两条腿走路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643438" y="3022600"/>
            <a:ext cx="4176712" cy="273685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zh-CN" altLang="en-US" smtClean="0"/>
              <a:t>　　任何国家想立于不败之地，必须学会用两条腿走路。如果文化软实力这条腿不行，这个国家可能不推自倒，不打自败。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950" y="1484313"/>
            <a:ext cx="5713413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215900" y="4581525"/>
            <a:ext cx="83169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软</a:t>
            </a:r>
            <a:r>
              <a:rPr lang="zh-CN" altLang="en-US" dirty="0" smtClean="0"/>
              <a:t>实力概念的由来</a:t>
            </a:r>
            <a:endParaRPr lang="zh-CN" alt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5163" y="5307013"/>
            <a:ext cx="1570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黑体" pitchFamily="49" charset="-122"/>
                <a:ea typeface="黑体" pitchFamily="49" charset="-122"/>
              </a:rPr>
              <a:t>硬实力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8950" y="3249613"/>
            <a:ext cx="1570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>
                <a:latin typeface="黑体" pitchFamily="49" charset="-122"/>
                <a:ea typeface="黑体" pitchFamily="49" charset="-122"/>
              </a:rPr>
              <a:t>软实力</a:t>
            </a:r>
          </a:p>
        </p:txBody>
      </p:sp>
      <p:sp>
        <p:nvSpPr>
          <p:cNvPr id="9" name="右箭头 8"/>
          <p:cNvSpPr/>
          <p:nvPr/>
        </p:nvSpPr>
        <p:spPr>
          <a:xfrm rot="5400000">
            <a:off x="729457" y="4385469"/>
            <a:ext cx="673100" cy="496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16200000">
            <a:off x="1296988" y="4338638"/>
            <a:ext cx="674687" cy="4968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391" name="AutoShape 2" descr="http://t1.baidu.com/it/u=3487663961,180049264&amp;fm=0&amp;gp=0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2" name="AutoShape 4" descr="http://t1.baidu.com/it/u=3487663961,180049264&amp;fm=0&amp;gp=0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15900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058988" y="4371975"/>
            <a:ext cx="1262062" cy="5238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巧实力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45127"/>
          <a:stretch/>
        </p:blipFill>
        <p:spPr>
          <a:xfrm>
            <a:off x="2513069" y="1596951"/>
            <a:ext cx="1975414" cy="2397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l="6885" r="29221"/>
          <a:stretch/>
        </p:blipFill>
        <p:spPr>
          <a:xfrm>
            <a:off x="6876256" y="1596951"/>
            <a:ext cx="2070173" cy="240410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3" name="Picture 9" descr="http://www.xiaochang.gov.cn/news/UploadFiles_7612/200909/2009092210075619.jpg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rcRect l="11252" t="467" r="30440" b="-467"/>
          <a:stretch/>
        </p:blipFill>
        <p:spPr bwMode="auto">
          <a:xfrm>
            <a:off x="4628239" y="1596951"/>
            <a:ext cx="2108260" cy="241054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859338" y="4005263"/>
            <a:ext cx="173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latin typeface="楷体" pitchFamily="49" charset="-122"/>
                <a:ea typeface="楷体" pitchFamily="49" charset="-122"/>
              </a:rPr>
              <a:t>制度的吸引力</a:t>
            </a:r>
            <a:endParaRPr lang="en-US" altLang="zh-CN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741613" y="4005263"/>
            <a:ext cx="173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latin typeface="楷体" pitchFamily="49" charset="-122"/>
                <a:ea typeface="楷体" pitchFamily="49" charset="-122"/>
              </a:rPr>
              <a:t>文化的吸引力</a:t>
            </a:r>
            <a:endParaRPr lang="en-US" altLang="zh-CN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6527800" y="4005263"/>
            <a:ext cx="2767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000">
                <a:latin typeface="楷体" pitchFamily="49" charset="-122"/>
                <a:ea typeface="楷体" pitchFamily="49" charset="-122"/>
              </a:rPr>
              <a:t>掌握国际话语权的能力</a:t>
            </a:r>
            <a:endParaRPr lang="en-US" altLang="zh-CN" sz="200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" name="右箭头 23"/>
          <p:cNvSpPr/>
          <p:nvPr/>
        </p:nvSpPr>
        <p:spPr>
          <a:xfrm rot="1633192">
            <a:off x="3408363" y="4745038"/>
            <a:ext cx="495300" cy="47466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034948" y="4970146"/>
            <a:ext cx="18002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外交目标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9" grpId="0" animBg="1"/>
      <p:bldP spid="14" grpId="0" animBg="1"/>
      <p:bldP spid="15" grpId="0" animBg="1"/>
      <p:bldP spid="23" grpId="0"/>
      <p:bldP spid="31" grpId="0"/>
      <p:bldP spid="32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苏联解体</a:t>
            </a:r>
            <a:endParaRPr lang="zh-CN" altLang="en-US" dirty="0"/>
          </a:p>
        </p:txBody>
      </p:sp>
      <p:sp>
        <p:nvSpPr>
          <p:cNvPr id="25602" name="内容占位符 4"/>
          <p:cNvSpPr>
            <a:spLocks noGrp="1"/>
          </p:cNvSpPr>
          <p:nvPr>
            <p:ph idx="1"/>
          </p:nvPr>
        </p:nvSpPr>
        <p:spPr>
          <a:xfrm>
            <a:off x="457200" y="1412875"/>
            <a:ext cx="8578850" cy="720725"/>
          </a:xfrm>
        </p:spPr>
        <p:txBody>
          <a:bodyPr/>
          <a:lstStyle/>
          <a:p>
            <a:r>
              <a:rPr lang="zh-CN" altLang="en-US" smtClean="0"/>
              <a:t>最深层次最直接的原因：苏联文化软实力大厦坍塌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188" y="5497513"/>
            <a:ext cx="8151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>
                <a:latin typeface="楷体_GB2312"/>
                <a:ea typeface="楷体_GB2312"/>
                <a:cs typeface="楷体_GB2312"/>
              </a:rPr>
              <a:t>　　西方文化渗透是苏联解体的直接推手</a:t>
            </a:r>
          </a:p>
        </p:txBody>
      </p:sp>
      <p:pic>
        <p:nvPicPr>
          <p:cNvPr id="3074" name="Picture 2" descr="http://www.qianyan001.com/img1/images/201112/27/1324954620_024047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3325" y="1989138"/>
            <a:ext cx="4932363" cy="3181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79400" y="2159000"/>
            <a:ext cx="3398838" cy="2709863"/>
            <a:chOff x="279557" y="2159278"/>
            <a:chExt cx="3398890" cy="2709882"/>
          </a:xfrm>
        </p:grpSpPr>
        <p:pic>
          <p:nvPicPr>
            <p:cNvPr id="2560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12904" t="30235" r="16087"/>
            <a:stretch>
              <a:fillRect/>
            </a:stretch>
          </p:blipFill>
          <p:spPr bwMode="auto">
            <a:xfrm>
              <a:off x="296619" y="2159278"/>
              <a:ext cx="3381828" cy="2212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矩形 5"/>
            <p:cNvSpPr/>
            <p:nvPr/>
          </p:nvSpPr>
          <p:spPr>
            <a:xfrm>
              <a:off x="279557" y="4345940"/>
              <a:ext cx="3398890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楷体_GB2312" pitchFamily="49" charset="-122"/>
                  <a:ea typeface="楷体_GB2312" pitchFamily="49" charset="-122"/>
                </a:rPr>
                <a:t>自由欧洲电台</a:t>
              </a:r>
              <a:endParaRPr lang="zh-CN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dirty="0" smtClean="0"/>
              <a:t>中美两国价值观不同</a:t>
            </a:r>
            <a:endParaRPr lang="zh-CN" altLang="en-US" dirty="0"/>
          </a:p>
        </p:txBody>
      </p:sp>
      <p:pic>
        <p:nvPicPr>
          <p:cNvPr id="24578" name="Picture 2" descr="http://image2.sina.com.cn/dy/c/2003-04-06/1_1-1-21-312_20030406235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060848"/>
            <a:ext cx="4368802" cy="325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839788" y="5661025"/>
            <a:ext cx="341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_GB2312"/>
                <a:ea typeface="楷体_GB2312"/>
                <a:cs typeface="楷体_GB2312"/>
              </a:rPr>
              <a:t>伊拉克战争中的儿童</a:t>
            </a:r>
          </a:p>
        </p:txBody>
      </p:sp>
      <p:pic>
        <p:nvPicPr>
          <p:cNvPr id="24580" name="Picture 4" descr="http://img.ifeng.com/res/201003/0319_938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9838" y="1389063"/>
            <a:ext cx="3810000" cy="392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246688" y="5546725"/>
            <a:ext cx="3416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楷体_GB2312"/>
                <a:ea typeface="楷体_GB2312"/>
                <a:cs typeface="楷体_GB2312"/>
              </a:rPr>
              <a:t>中国驻海地维和警察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10795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CN" altLang="en-US" dirty="0" smtClean="0"/>
              <a:t>　　</a:t>
            </a:r>
            <a:r>
              <a:rPr lang="zh-CN" altLang="en-US" dirty="0" smtClean="0"/>
              <a:t>我国</a:t>
            </a:r>
            <a:r>
              <a:rPr lang="zh-CN" altLang="en-US" dirty="0" smtClean="0"/>
              <a:t>物质硬实力的增长令人欣慰，但文化软实力是条短腿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264696" cy="1008112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3800" dirty="0" smtClean="0"/>
              <a:t>我国</a:t>
            </a:r>
            <a:r>
              <a:rPr lang="zh-CN" altLang="en-US" sz="3800" dirty="0"/>
              <a:t>文化软实力的现状</a:t>
            </a:r>
            <a:r>
              <a:rPr lang="zh-CN" altLang="en-US" sz="3800" dirty="0" smtClean="0"/>
              <a:t>应如何</a:t>
            </a:r>
            <a:r>
              <a:rPr lang="zh-CN" altLang="en-US" sz="3800" dirty="0"/>
              <a:t>评价</a:t>
            </a: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179512" y="2422103"/>
            <a:ext cx="6696075" cy="3959225"/>
            <a:chOff x="-5005064" y="1772816"/>
            <a:chExt cx="7488832" cy="3458344"/>
          </a:xfrm>
        </p:grpSpPr>
        <p:pic>
          <p:nvPicPr>
            <p:cNvPr id="34821" name="图片 5" descr="xinsrc_50211061908393751834415.jpg"/>
            <p:cNvPicPr>
              <a:picLocks noChangeAspect="1"/>
            </p:cNvPicPr>
            <p:nvPr/>
          </p:nvPicPr>
          <p:blipFill>
            <a:blip r:embed="rId2" cstate="print"/>
            <a:srcRect t="12721"/>
            <a:stretch>
              <a:fillRect/>
            </a:stretch>
          </p:blipFill>
          <p:spPr bwMode="auto">
            <a:xfrm>
              <a:off x="-5005064" y="1772816"/>
              <a:ext cx="7488832" cy="3458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2" name="图片 7" descr="001266895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916832" y="1772816"/>
              <a:ext cx="3312368" cy="3384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75587" y="3357563"/>
            <a:ext cx="208890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    超级计算机是一个国家科研实力的体现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具有举足轻重的</a:t>
            </a:r>
            <a:r>
              <a:rPr lang="zh-CN" altLang="en-US" sz="2800" dirty="0" smtClean="0">
                <a:latin typeface="楷体_GB2312" pitchFamily="49" charset="-122"/>
                <a:ea typeface="楷体_GB2312" pitchFamily="49" charset="-122"/>
              </a:rPr>
              <a:t>意义</a:t>
            </a:r>
            <a:endParaRPr lang="zh-CN" altLang="en-US" sz="20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2088" y="1952625"/>
            <a:ext cx="635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53163" y="4868863"/>
            <a:ext cx="25098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latin typeface="Times New Roman" pitchFamily="18" charset="0"/>
                <a:ea typeface="楷体_GB2312"/>
                <a:cs typeface="Times New Roman" pitchFamily="18" charset="0"/>
              </a:rPr>
              <a:t>软实力</a:t>
            </a:r>
            <a:endParaRPr lang="en-US" altLang="zh-CN" sz="2800">
              <a:latin typeface="Times New Roman" pitchFamily="18" charset="0"/>
              <a:ea typeface="楷体_GB2312"/>
              <a:cs typeface="Times New Roman" pitchFamily="18" charset="0"/>
            </a:endParaRPr>
          </a:p>
          <a:p>
            <a:pPr algn="ctr"/>
            <a:r>
              <a:rPr lang="zh-CN" altLang="en-US" sz="2800">
                <a:latin typeface="Times New Roman" pitchFamily="18" charset="0"/>
                <a:ea typeface="楷体_GB2312"/>
                <a:cs typeface="Times New Roman" pitchFamily="18" charset="0"/>
              </a:rPr>
              <a:t>（</a:t>
            </a:r>
            <a:r>
              <a:rPr lang="en-US" altLang="zh-CN" sz="2800">
                <a:latin typeface="Times New Roman" pitchFamily="18" charset="0"/>
                <a:ea typeface="楷体_GB2312"/>
                <a:cs typeface="Times New Roman" pitchFamily="18" charset="0"/>
              </a:rPr>
              <a:t>Soft Power</a:t>
            </a:r>
            <a:r>
              <a:rPr lang="zh-CN" altLang="en-US" sz="2800">
                <a:latin typeface="Times New Roman" pitchFamily="18" charset="0"/>
                <a:ea typeface="楷体_GB2312"/>
                <a:cs typeface="Times New Roman" pitchFamily="18" charset="0"/>
              </a:rPr>
              <a:t>）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331913" y="5229225"/>
            <a:ext cx="2628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楷体_GB2312"/>
                <a:cs typeface="Times New Roman" pitchFamily="18" charset="0"/>
              </a:rPr>
              <a:t>硬实力</a:t>
            </a:r>
            <a:endParaRPr lang="en-US" altLang="zh-CN" sz="2800">
              <a:solidFill>
                <a:srgbClr val="000000"/>
              </a:solidFill>
              <a:latin typeface="Times New Roman" pitchFamily="18" charset="0"/>
              <a:ea typeface="楷体_GB2312"/>
              <a:cs typeface="Times New Roman" pitchFamily="18" charset="0"/>
            </a:endParaRPr>
          </a:p>
          <a:p>
            <a:pPr algn="ctr"/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楷体_GB2312"/>
                <a:cs typeface="Times New Roman" pitchFamily="18" charset="0"/>
              </a:rPr>
              <a:t>（</a:t>
            </a:r>
            <a:r>
              <a:rPr lang="en-US" altLang="zh-CN" sz="2800">
                <a:solidFill>
                  <a:srgbClr val="000000"/>
                </a:solidFill>
                <a:latin typeface="Times New Roman" pitchFamily="18" charset="0"/>
                <a:ea typeface="楷体_GB2312"/>
                <a:cs typeface="Times New Roman" pitchFamily="18" charset="0"/>
              </a:rPr>
              <a:t>Hard Power</a:t>
            </a:r>
            <a:r>
              <a:rPr lang="zh-CN" altLang="en-US" sz="2800">
                <a:solidFill>
                  <a:srgbClr val="000000"/>
                </a:solidFill>
                <a:latin typeface="Times New Roman" pitchFamily="18" charset="0"/>
                <a:ea typeface="楷体_GB2312"/>
                <a:cs typeface="Times New Roman" pitchFamily="18" charset="0"/>
              </a:rPr>
              <a:t>）</a:t>
            </a:r>
            <a:endParaRPr lang="en-US" altLang="zh-CN" sz="2800">
              <a:solidFill>
                <a:srgbClr val="000000"/>
              </a:solidFill>
              <a:latin typeface="Times New Roman" pitchFamily="18" charset="0"/>
              <a:ea typeface="楷体_GB2312"/>
              <a:cs typeface="Times New Roman" pitchFamily="18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457200" y="1412875"/>
            <a:ext cx="82296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　　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我国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物质硬实力的增长令人欣慰，但文化软实力是条短腿</a:t>
            </a:r>
          </a:p>
        </p:txBody>
      </p:sp>
      <p:sp>
        <p:nvSpPr>
          <p:cNvPr id="8" name="标题 1"/>
          <p:cNvSpPr txBox="1">
            <a:spLocks/>
          </p:cNvSpPr>
          <p:nvPr/>
        </p:nvSpPr>
        <p:spPr bwMode="auto">
          <a:xfrm>
            <a:off x="1547664" y="116632"/>
            <a:ext cx="6264696" cy="10081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itchFamily="49" charset="-122"/>
                <a:ea typeface="黑体" pitchFamily="49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zh-CN" altLang="en-US" sz="3800" dirty="0" smtClean="0"/>
              <a:t>我国</a:t>
            </a:r>
            <a:r>
              <a:rPr lang="zh-CN" altLang="en-US" sz="3800" dirty="0" smtClean="0"/>
              <a:t>文化软实力的现状应如何评价</a:t>
            </a:r>
            <a:endParaRPr lang="zh-CN" alt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0032" y="1268413"/>
            <a:ext cx="8472488" cy="10080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zh-CN" altLang="en-US" dirty="0" smtClean="0"/>
              <a:t>   </a:t>
            </a:r>
            <a:r>
              <a:rPr lang="zh-CN" altLang="en-US" dirty="0" smtClean="0"/>
              <a:t>我国</a:t>
            </a:r>
            <a:r>
              <a:rPr lang="zh-CN" altLang="en-US" dirty="0" smtClean="0"/>
              <a:t>文化产业发展水平较西方主要发达国家有较大差距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20763"/>
            <a:ext cx="5816601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076825" y="2963863"/>
            <a:ext cx="381635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2800">
                <a:latin typeface="楷体_GB2312"/>
                <a:ea typeface="楷体_GB2312"/>
                <a:cs typeface="楷体_GB2312"/>
              </a:rPr>
              <a:t>　　</a:t>
            </a:r>
            <a:r>
              <a:rPr lang="en-US" altLang="zh-CN" sz="2800">
                <a:latin typeface="楷体_GB2312"/>
                <a:ea typeface="楷体_GB2312"/>
                <a:cs typeface="楷体_GB2312"/>
              </a:rPr>
              <a:t>CCTV-4</a:t>
            </a:r>
            <a:r>
              <a:rPr lang="zh-CN" altLang="en-US" sz="2800">
                <a:latin typeface="楷体_GB2312"/>
                <a:ea typeface="楷体_GB2312"/>
                <a:cs typeface="楷体_GB2312"/>
              </a:rPr>
              <a:t>等在世界落地虽广但影响力仍相对有限。“西强我弱”的国际文化和舆论格局尚未根本扭转。</a:t>
            </a: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264696" cy="1008112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zh-CN" altLang="en-US" sz="3800" dirty="0" smtClean="0"/>
              <a:t>我国</a:t>
            </a:r>
            <a:r>
              <a:rPr lang="zh-CN" altLang="en-US" sz="3800" dirty="0"/>
              <a:t>文化软实力的现状</a:t>
            </a:r>
            <a:r>
              <a:rPr lang="zh-CN" altLang="en-US" sz="3800" dirty="0" smtClean="0"/>
              <a:t>应如何</a:t>
            </a:r>
            <a:r>
              <a:rPr lang="zh-CN" altLang="en-US" sz="3800" dirty="0"/>
              <a:t>评价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CN" altLang="en-US" dirty="0" smtClean="0"/>
              <a:t>始终</a:t>
            </a:r>
            <a:r>
              <a:rPr lang="zh-CN" altLang="en-US" dirty="0"/>
              <a:t>坚持以经济建设为中心，两个文明一起</a:t>
            </a:r>
            <a:r>
              <a:rPr lang="zh-CN" altLang="en-US" dirty="0" smtClean="0"/>
              <a:t>抓</a:t>
            </a:r>
            <a:endParaRPr lang="en-US" altLang="zh-CN" dirty="0"/>
          </a:p>
        </p:txBody>
      </p:sp>
      <p:sp>
        <p:nvSpPr>
          <p:cNvPr id="54274" name="AutoShape 6" descr="http://t2.baidu.com/it/u=1797107975,2386649576&amp;fm=0&amp;gp=0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258888" y="6227763"/>
            <a:ext cx="3960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latin typeface="楷体_GB2312"/>
                <a:ea typeface="楷体_GB2312"/>
                <a:cs typeface="楷体_GB2312"/>
              </a:rPr>
              <a:t>多方合力才能更快发展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1484313"/>
            <a:ext cx="7810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141</Words>
  <Application>Microsoft Office PowerPoint</Application>
  <PresentationFormat>全屏显示(4:3)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主题​​</vt:lpstr>
      <vt:lpstr>幻灯片 1</vt:lpstr>
      <vt:lpstr>两条腿走路</vt:lpstr>
      <vt:lpstr>软实力概念的由来</vt:lpstr>
      <vt:lpstr>苏联解体</vt:lpstr>
      <vt:lpstr>中美两国价值观不同</vt:lpstr>
      <vt:lpstr>我国文化软实力的现状应如何评价</vt:lpstr>
      <vt:lpstr>幻灯片 7</vt:lpstr>
      <vt:lpstr>我国文化软实力的现状应如何评价</vt:lpstr>
      <vt:lpstr>始终坚持以经济建设为中心，两个文明一起抓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sirczhang</dc:creator>
  <cp:lastModifiedBy>微软用户</cp:lastModifiedBy>
  <cp:revision>174</cp:revision>
  <dcterms:created xsi:type="dcterms:W3CDTF">2011-08-09T11:25:42Z</dcterms:created>
  <dcterms:modified xsi:type="dcterms:W3CDTF">2012-03-27T08:36:19Z</dcterms:modified>
</cp:coreProperties>
</file>