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7" r:id="rId3"/>
    <p:sldId id="269" r:id="rId4"/>
    <p:sldId id="282" r:id="rId5"/>
    <p:sldId id="284" r:id="rId6"/>
    <p:sldId id="288" r:id="rId7"/>
    <p:sldId id="295" r:id="rId8"/>
    <p:sldId id="259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96600"/>
    <a:srgbClr val="FFCC99"/>
    <a:srgbClr val="CCCC00"/>
    <a:srgbClr val="CCFF66"/>
    <a:srgbClr val="FFCCCC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E7536-47DC-4C26-B5FF-520EABBFA72D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6D82E285-2724-4927-8EA1-D701390C797E}">
      <dgm:prSet phldrT="[文本]" custT="1"/>
      <dgm:spPr/>
      <dgm:t>
        <a:bodyPr/>
        <a:lstStyle/>
        <a:p>
          <a:r>
            <a:rPr lang="zh-CN" altLang="en-US" sz="2000" b="1" dirty="0" smtClean="0">
              <a:latin typeface="黑体" pitchFamily="49" charset="-122"/>
              <a:ea typeface="黑体" pitchFamily="49" charset="-122"/>
            </a:rPr>
            <a:t>周恩来总理</a:t>
          </a:r>
          <a:r>
            <a:rPr lang="zh-CN" altLang="en-US" sz="2000" dirty="0" smtClean="0">
              <a:latin typeface="黑体" pitchFamily="49" charset="-122"/>
              <a:ea typeface="黑体" pitchFamily="49" charset="-122"/>
            </a:rPr>
            <a:t>：</a:t>
          </a:r>
          <a:endParaRPr lang="en-US" altLang="zh-CN" sz="2000" dirty="0" smtClean="0">
            <a:latin typeface="黑体" pitchFamily="49" charset="-122"/>
            <a:ea typeface="黑体" pitchFamily="49" charset="-122"/>
          </a:endParaRPr>
        </a:p>
        <a:p>
          <a:r>
            <a:rPr lang="zh-CN" altLang="en-US" sz="2000" dirty="0" smtClean="0">
              <a:latin typeface="黑体" pitchFamily="49" charset="-122"/>
              <a:ea typeface="黑体" pitchFamily="49" charset="-122"/>
            </a:rPr>
            <a:t>全而无缺，聚而不散，仁德至上</a:t>
          </a:r>
          <a:endParaRPr lang="zh-CN" altLang="en-US" sz="2000" dirty="0">
            <a:latin typeface="黑体" pitchFamily="49" charset="-122"/>
            <a:ea typeface="黑体" pitchFamily="49" charset="-122"/>
          </a:endParaRPr>
        </a:p>
      </dgm:t>
    </dgm:pt>
    <dgm:pt modelId="{418CBAD2-9B52-4507-BB02-61BDCD8FA25E}" type="parTrans" cxnId="{0DEAF34A-6C15-47BA-97EC-B821367BAA19}">
      <dgm:prSet/>
      <dgm:spPr/>
      <dgm:t>
        <a:bodyPr/>
        <a:lstStyle/>
        <a:p>
          <a:endParaRPr lang="zh-CN" altLang="en-US"/>
        </a:p>
      </dgm:t>
    </dgm:pt>
    <dgm:pt modelId="{2529709A-3080-4290-83F5-6F0F276730AD}" type="sibTrans" cxnId="{0DEAF34A-6C15-47BA-97EC-B821367BAA19}">
      <dgm:prSet/>
      <dgm:spPr/>
      <dgm:t>
        <a:bodyPr/>
        <a:lstStyle/>
        <a:p>
          <a:endParaRPr lang="zh-CN" altLang="en-US"/>
        </a:p>
      </dgm:t>
    </dgm:pt>
    <dgm:pt modelId="{D66B35D5-C439-4C80-9A4F-BBCABA7D4958}">
      <dgm:prSet phldrT="[文本]" custT="1"/>
      <dgm:spPr/>
      <dgm:t>
        <a:bodyPr/>
        <a:lstStyle/>
        <a:p>
          <a:r>
            <a:rPr lang="zh-CN" altLang="en-US" sz="2000" dirty="0" smtClean="0">
              <a:latin typeface="黑体" pitchFamily="49" charset="-122"/>
              <a:ea typeface="黑体" pitchFamily="49" charset="-122"/>
            </a:rPr>
            <a:t>全心全意、周到服务；凝聚团队，广聚食客；仁者爱人，德者诚信</a:t>
          </a:r>
          <a:endParaRPr lang="zh-CN" altLang="en-US" sz="2000" dirty="0">
            <a:latin typeface="黑体" pitchFamily="49" charset="-122"/>
            <a:ea typeface="黑体" pitchFamily="49" charset="-122"/>
          </a:endParaRPr>
        </a:p>
      </dgm:t>
    </dgm:pt>
    <dgm:pt modelId="{A284EEFE-E907-4A09-97CB-350ACEC127DF}" type="parTrans" cxnId="{FD26A129-8C3B-4A64-92F0-3EB736BDA8E8}">
      <dgm:prSet/>
      <dgm:spPr/>
      <dgm:t>
        <a:bodyPr/>
        <a:lstStyle/>
        <a:p>
          <a:endParaRPr lang="zh-CN" altLang="en-US"/>
        </a:p>
      </dgm:t>
    </dgm:pt>
    <dgm:pt modelId="{9E7C573F-8142-4060-9F34-465439E013AD}" type="sibTrans" cxnId="{FD26A129-8C3B-4A64-92F0-3EB736BDA8E8}">
      <dgm:prSet/>
      <dgm:spPr/>
      <dgm:t>
        <a:bodyPr/>
        <a:lstStyle/>
        <a:p>
          <a:endParaRPr lang="zh-CN" altLang="en-US"/>
        </a:p>
      </dgm:t>
    </dgm:pt>
    <dgm:pt modelId="{810C38B4-FE66-4D74-BE83-D3B15469E611}" type="pres">
      <dgm:prSet presAssocID="{2A2E7536-47DC-4C26-B5FF-520EABBFA72D}" presName="CompostProcess" presStyleCnt="0">
        <dgm:presLayoutVars>
          <dgm:dir/>
          <dgm:resizeHandles val="exact"/>
        </dgm:presLayoutVars>
      </dgm:prSet>
      <dgm:spPr/>
    </dgm:pt>
    <dgm:pt modelId="{05D18187-59BE-414B-B9D3-E4AAD8CB5F7D}" type="pres">
      <dgm:prSet presAssocID="{2A2E7536-47DC-4C26-B5FF-520EABBFA72D}" presName="arrow" presStyleLbl="bgShp" presStyleIdx="0" presStyleCnt="1" custLinFactNeighborX="695" custLinFactNeighborY="10976"/>
      <dgm:spPr/>
    </dgm:pt>
    <dgm:pt modelId="{93DCDFFE-0B07-42E0-B9F9-68B5FDA8878A}" type="pres">
      <dgm:prSet presAssocID="{2A2E7536-47DC-4C26-B5FF-520EABBFA72D}" presName="linearProcess" presStyleCnt="0"/>
      <dgm:spPr/>
    </dgm:pt>
    <dgm:pt modelId="{AD08AAEE-060E-4E37-A195-83B60DDCF720}" type="pres">
      <dgm:prSet presAssocID="{6D82E285-2724-4927-8EA1-D701390C797E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38A4B5-4BDA-4CFE-BE8F-74227E3BECDB}" type="pres">
      <dgm:prSet presAssocID="{2529709A-3080-4290-83F5-6F0F276730AD}" presName="sibTrans" presStyleCnt="0"/>
      <dgm:spPr/>
    </dgm:pt>
    <dgm:pt modelId="{98018252-6908-4BFB-990C-31790A5DD81C}" type="pres">
      <dgm:prSet presAssocID="{D66B35D5-C439-4C80-9A4F-BBCABA7D4958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527F1C4-63B2-4CAC-BA93-27B64C836DC5}" type="presOf" srcId="{6D82E285-2724-4927-8EA1-D701390C797E}" destId="{AD08AAEE-060E-4E37-A195-83B60DDCF720}" srcOrd="0" destOrd="0" presId="urn:microsoft.com/office/officeart/2005/8/layout/hProcess9"/>
    <dgm:cxn modelId="{B6A63E95-DB2F-4FD3-B3EB-079CC704A425}" type="presOf" srcId="{D66B35D5-C439-4C80-9A4F-BBCABA7D4958}" destId="{98018252-6908-4BFB-990C-31790A5DD81C}" srcOrd="0" destOrd="0" presId="urn:microsoft.com/office/officeart/2005/8/layout/hProcess9"/>
    <dgm:cxn modelId="{43ABC898-72EC-4FEB-B3D9-D673DA38E77A}" type="presOf" srcId="{2A2E7536-47DC-4C26-B5FF-520EABBFA72D}" destId="{810C38B4-FE66-4D74-BE83-D3B15469E611}" srcOrd="0" destOrd="0" presId="urn:microsoft.com/office/officeart/2005/8/layout/hProcess9"/>
    <dgm:cxn modelId="{FD26A129-8C3B-4A64-92F0-3EB736BDA8E8}" srcId="{2A2E7536-47DC-4C26-B5FF-520EABBFA72D}" destId="{D66B35D5-C439-4C80-9A4F-BBCABA7D4958}" srcOrd="1" destOrd="0" parTransId="{A284EEFE-E907-4A09-97CB-350ACEC127DF}" sibTransId="{9E7C573F-8142-4060-9F34-465439E013AD}"/>
    <dgm:cxn modelId="{0DEAF34A-6C15-47BA-97EC-B821367BAA19}" srcId="{2A2E7536-47DC-4C26-B5FF-520EABBFA72D}" destId="{6D82E285-2724-4927-8EA1-D701390C797E}" srcOrd="0" destOrd="0" parTransId="{418CBAD2-9B52-4507-BB02-61BDCD8FA25E}" sibTransId="{2529709A-3080-4290-83F5-6F0F276730AD}"/>
    <dgm:cxn modelId="{3F20E376-63B3-4EEA-B213-B0FE47B76E42}" type="presParOf" srcId="{810C38B4-FE66-4D74-BE83-D3B15469E611}" destId="{05D18187-59BE-414B-B9D3-E4AAD8CB5F7D}" srcOrd="0" destOrd="0" presId="urn:microsoft.com/office/officeart/2005/8/layout/hProcess9"/>
    <dgm:cxn modelId="{D38702A5-FA9B-4749-8599-BD3C134887C3}" type="presParOf" srcId="{810C38B4-FE66-4D74-BE83-D3B15469E611}" destId="{93DCDFFE-0B07-42E0-B9F9-68B5FDA8878A}" srcOrd="1" destOrd="0" presId="urn:microsoft.com/office/officeart/2005/8/layout/hProcess9"/>
    <dgm:cxn modelId="{153AC382-E1F9-456B-848C-9EC06E037997}" type="presParOf" srcId="{93DCDFFE-0B07-42E0-B9F9-68B5FDA8878A}" destId="{AD08AAEE-060E-4E37-A195-83B60DDCF720}" srcOrd="0" destOrd="0" presId="urn:microsoft.com/office/officeart/2005/8/layout/hProcess9"/>
    <dgm:cxn modelId="{F4C74128-DE1D-4493-B049-6004F9422DDD}" type="presParOf" srcId="{93DCDFFE-0B07-42E0-B9F9-68B5FDA8878A}" destId="{0A38A4B5-4BDA-4CFE-BE8F-74227E3BECDB}" srcOrd="1" destOrd="0" presId="urn:microsoft.com/office/officeart/2005/8/layout/hProcess9"/>
    <dgm:cxn modelId="{756C4087-9468-494B-8FF3-A2D8F01B0321}" type="presParOf" srcId="{93DCDFFE-0B07-42E0-B9F9-68B5FDA8878A}" destId="{98018252-6908-4BFB-990C-31790A5DD81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D18187-59BE-414B-B9D3-E4AAD8CB5F7D}">
      <dsp:nvSpPr>
        <dsp:cNvPr id="0" name=""/>
        <dsp:cNvSpPr/>
      </dsp:nvSpPr>
      <dsp:spPr>
        <a:xfrm>
          <a:off x="620773" y="0"/>
          <a:ext cx="6521732" cy="340015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8AAEE-060E-4E37-A195-83B60DDCF720}">
      <dsp:nvSpPr>
        <dsp:cNvPr id="0" name=""/>
        <dsp:cNvSpPr/>
      </dsp:nvSpPr>
      <dsp:spPr>
        <a:xfrm>
          <a:off x="1007032" y="1020045"/>
          <a:ext cx="2637465" cy="1360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周恩来总理</a:t>
          </a:r>
          <a:r>
            <a:rPr lang="zh-CN" altLang="en-US" sz="2000" kern="1200" dirty="0" smtClean="0">
              <a:latin typeface="黑体" pitchFamily="49" charset="-122"/>
              <a:ea typeface="黑体" pitchFamily="49" charset="-122"/>
            </a:rPr>
            <a:t>：</a:t>
          </a:r>
          <a:endParaRPr lang="en-US" altLang="zh-CN" sz="2000" kern="1200" dirty="0" smtClean="0">
            <a:latin typeface="黑体" pitchFamily="49" charset="-122"/>
            <a:ea typeface="黑体" pitchFamily="49" charset="-122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黑体" pitchFamily="49" charset="-122"/>
              <a:ea typeface="黑体" pitchFamily="49" charset="-122"/>
            </a:rPr>
            <a:t>全而无缺，聚而不散，仁德至上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1007032" y="1020045"/>
        <a:ext cx="2637465" cy="1360060"/>
      </dsp:txXfrm>
    </dsp:sp>
    <dsp:sp modelId="{98018252-6908-4BFB-990C-31790A5DD81C}">
      <dsp:nvSpPr>
        <dsp:cNvPr id="0" name=""/>
        <dsp:cNvSpPr/>
      </dsp:nvSpPr>
      <dsp:spPr>
        <a:xfrm>
          <a:off x="4028129" y="1020045"/>
          <a:ext cx="2637465" cy="13600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黑体" pitchFamily="49" charset="-122"/>
              <a:ea typeface="黑体" pitchFamily="49" charset="-122"/>
            </a:rPr>
            <a:t>全心全意、周到服务；凝聚团队，广聚食客；仁者爱人，德者诚信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4028129" y="1020045"/>
        <a:ext cx="2637465" cy="1360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F93CEAF-05EC-47D8-AD23-FBFD1FC885E7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4D3923C-6CF2-421E-B0B7-6B2C982B10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6BA0D-14D9-4CDC-A9A3-D7BEB1E1A701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0A7A-AA12-417F-8558-8715023AA0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244D4-6E3F-42B1-8FC1-7681DDBE0867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DFAE5-DFDD-44C7-AA25-FB95723756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48DA8-1059-4C19-82FC-18F608CE61A0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8DE0D-7C73-4EAD-8D4E-586920F618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82C34-0771-423B-A458-BCA7133F6B4A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B022-0C64-40A5-B9CA-AAFE984450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A1FCF-94E2-4473-BCEB-7C2F9CA58173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0C301-F196-4BD0-B114-D98BC26128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9373-5A73-4840-AB3B-B2D5FED16DCE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1BA2-26FD-41E2-85AC-48301DECFF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6325B-9AF7-4791-BC83-D80B31446B7A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74CA1-4EE2-482F-B935-4459BE2638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24C2F-A48C-46D7-9551-53AB8F97552F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0610D-9102-462E-B2CB-AFFCA7BCE4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0C01-5776-4265-B5E9-D68B4CC02FD0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FF527-612C-45DE-BCC5-D6D5022F56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73582-CFD5-49B4-92F5-B4CA37F0701A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1233-7C3F-47BE-8EAD-704EAA337E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310D-0A5C-493D-B0F9-380BF9F2E8D9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256A-F39E-4669-99E4-2A8DB4ED12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0F4DE92-528B-4657-887D-297A1A16D0F1}" type="datetimeFigureOut">
              <a:rPr lang="zh-CN" altLang="en-US"/>
              <a:pPr>
                <a:defRPr/>
              </a:pPr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08240F-C293-4D5A-B521-804BD0E738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5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microsoft.com/office/2007/relationships/diagramDrawing" Target="../diagrams/drawing1.xml"/><Relationship Id="rId4" Type="http://schemas.openxmlformats.org/officeDocument/2006/relationships/image" Target="../media/image18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图片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330e413e6bed84c1838b138f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39552" y="481236"/>
            <a:ext cx="8604448" cy="522720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22225"/>
            <a:ext cx="9144000" cy="6835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55651" y="1562100"/>
            <a:ext cx="7560766" cy="4315172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11560" y="1417638"/>
            <a:ext cx="7776864" cy="4603650"/>
          </a:xfrm>
          <a:prstGeom prst="rect">
            <a:avLst/>
          </a:prstGeom>
          <a:noFill/>
          <a:ln w="3175">
            <a:solidFill>
              <a:srgbClr val="A87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103" name="Picture 8" descr="C:\Documents and Settings\Administrator\桌面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550" y="5018088"/>
            <a:ext cx="7588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连接符 10"/>
          <p:cNvCxnSpPr/>
          <p:nvPr/>
        </p:nvCxnSpPr>
        <p:spPr>
          <a:xfrm>
            <a:off x="1042988" y="5449888"/>
            <a:ext cx="7058025" cy="1587"/>
          </a:xfrm>
          <a:prstGeom prst="line">
            <a:avLst/>
          </a:prstGeom>
          <a:ln>
            <a:solidFill>
              <a:srgbClr val="A87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C:\Documents and Settings\Administrator\桌面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0988" y="5017742"/>
            <a:ext cx="757436" cy="53561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4" name="矩形 13"/>
          <p:cNvSpPr/>
          <p:nvPr/>
        </p:nvSpPr>
        <p:spPr>
          <a:xfrm>
            <a:off x="900113" y="1579562"/>
            <a:ext cx="7343775" cy="3433613"/>
          </a:xfrm>
          <a:prstGeom prst="rect">
            <a:avLst/>
          </a:prstGeom>
          <a:noFill/>
          <a:ln w="3175">
            <a:solidFill>
              <a:srgbClr val="A872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10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04664"/>
            <a:ext cx="307808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5" descr="C:\Users\Administrator\Desktop\12306357940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420888"/>
            <a:ext cx="2736304" cy="205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6" descr="C:\Users\Administrator\Desktop\01300000422938125565707734430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04664"/>
            <a:ext cx="3056571" cy="194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4581128"/>
            <a:ext cx="2592288" cy="207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995936" y="2636912"/>
            <a:ext cx="421186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atin typeface="华文行楷" pitchFamily="2" charset="-122"/>
                <a:ea typeface="华文行楷" pitchFamily="2" charset="-122"/>
              </a:rPr>
              <a:t>老字号：</a:t>
            </a:r>
            <a:endParaRPr lang="en-US" altLang="zh-CN" sz="3600" b="1" dirty="0">
              <a:latin typeface="华文行楷" pitchFamily="2" charset="-122"/>
              <a:ea typeface="华文行楷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价值观成就生命力</a:t>
            </a:r>
          </a:p>
        </p:txBody>
      </p:sp>
      <p:pic>
        <p:nvPicPr>
          <p:cNvPr id="4112" name="Picture 9" descr="C:\Users\Administrator\Desktop\QQ截图20130124143343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1975" y="6237288"/>
            <a:ext cx="2232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4581128"/>
            <a:ext cx="2448272" cy="206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图片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330e413e6bed84c1838b138f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39552" y="481236"/>
            <a:ext cx="8604448" cy="522720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22225"/>
            <a:ext cx="9144000" cy="6835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125" name="Picture 9" descr="C:\Users\Administrator\Desktop\QQ截图2013012414334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1975" y="6237288"/>
            <a:ext cx="2232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http://wenhuachina.cn/zhuanti/attachement/jpg/site2/20110817/002186f8054c0fb5b49c1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4508500"/>
            <a:ext cx="3829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4"/>
          <p:cNvGrpSpPr>
            <a:grpSpLocks/>
          </p:cNvGrpSpPr>
          <p:nvPr/>
        </p:nvGrpSpPr>
        <p:grpSpPr bwMode="auto">
          <a:xfrm>
            <a:off x="323850" y="404813"/>
            <a:ext cx="1800225" cy="3176587"/>
            <a:chOff x="323528" y="2348880"/>
            <a:chExt cx="1800200" cy="3177644"/>
          </a:xfrm>
        </p:grpSpPr>
        <p:pic>
          <p:nvPicPr>
            <p:cNvPr id="5139" name="Picture 6" descr="http://www.sinaimg.cn/book/pubbook/003/37/cover_541663_larg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528" y="2348880"/>
              <a:ext cx="1728192" cy="253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" name="TextBox 13"/>
            <p:cNvSpPr txBox="1">
              <a:spLocks noChangeArrowheads="1"/>
            </p:cNvSpPr>
            <p:nvPr/>
          </p:nvSpPr>
          <p:spPr bwMode="auto">
            <a:xfrm>
              <a:off x="323528" y="5157192"/>
              <a:ext cx="1800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latin typeface="黑体" pitchFamily="49" charset="-122"/>
                  <a:ea typeface="黑体" pitchFamily="49" charset="-122"/>
                </a:rPr>
                <a:t>历史悠久</a:t>
              </a:r>
            </a:p>
          </p:txBody>
        </p:sp>
      </p:grpSp>
      <p:grpSp>
        <p:nvGrpSpPr>
          <p:cNvPr id="4" name="组合 24"/>
          <p:cNvGrpSpPr>
            <a:grpSpLocks/>
          </p:cNvGrpSpPr>
          <p:nvPr/>
        </p:nvGrpSpPr>
        <p:grpSpPr bwMode="auto">
          <a:xfrm>
            <a:off x="4157663" y="407988"/>
            <a:ext cx="1782762" cy="3525837"/>
            <a:chOff x="4157216" y="2348880"/>
            <a:chExt cx="1782936" cy="3526651"/>
          </a:xfrm>
        </p:grpSpPr>
        <p:pic>
          <p:nvPicPr>
            <p:cNvPr id="5135" name="Picture 11" descr="C:\Users\Administrator\Desktop\pic-aHR0cDovL2ltZzA1LnRhb2Jhb2Nkbi5jb20vYmFvL3VwbG9hZGVkL2k1L1QxZHcwV1hscGdYWFhkdEouLl8wODE3MjYuanBnX2IuanBn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57216" y="2348880"/>
              <a:ext cx="1638920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TextBox 21"/>
            <p:cNvSpPr txBox="1">
              <a:spLocks noChangeArrowheads="1"/>
            </p:cNvSpPr>
            <p:nvPr/>
          </p:nvSpPr>
          <p:spPr bwMode="auto">
            <a:xfrm>
              <a:off x="4211960" y="5229200"/>
              <a:ext cx="172819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latin typeface="黑体" pitchFamily="49" charset="-122"/>
                  <a:ea typeface="黑体" pitchFamily="49" charset="-122"/>
                </a:rPr>
                <a:t>具有中国特色、传统文化</a:t>
              </a:r>
            </a:p>
          </p:txBody>
        </p:sp>
      </p:grpSp>
      <p:grpSp>
        <p:nvGrpSpPr>
          <p:cNvPr id="5" name="组合 25"/>
          <p:cNvGrpSpPr>
            <a:grpSpLocks/>
          </p:cNvGrpSpPr>
          <p:nvPr/>
        </p:nvGrpSpPr>
        <p:grpSpPr bwMode="auto">
          <a:xfrm>
            <a:off x="5972175" y="404813"/>
            <a:ext cx="2992438" cy="3249612"/>
            <a:chOff x="5972925" y="2348880"/>
            <a:chExt cx="2991563" cy="3249652"/>
          </a:xfrm>
        </p:grpSpPr>
        <p:pic>
          <p:nvPicPr>
            <p:cNvPr id="5133" name="Picture 12" descr="C:\Users\Administrator\Desktop\2008112110553193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72925" y="2348880"/>
              <a:ext cx="291955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4" name="TextBox 23"/>
            <p:cNvSpPr txBox="1">
              <a:spLocks noChangeArrowheads="1"/>
            </p:cNvSpPr>
            <p:nvPr/>
          </p:nvSpPr>
          <p:spPr bwMode="auto">
            <a:xfrm>
              <a:off x="6228184" y="5229200"/>
              <a:ext cx="2736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latin typeface="黑体" pitchFamily="49" charset="-122"/>
                  <a:ea typeface="黑体" pitchFamily="49" charset="-122"/>
                </a:rPr>
                <a:t>取得认同、信誉良好</a:t>
              </a:r>
            </a:p>
          </p:txBody>
        </p:sp>
      </p:grpSp>
      <p:sp>
        <p:nvSpPr>
          <p:cNvPr id="23" name="等腰三角形 22"/>
          <p:cNvSpPr/>
          <p:nvPr/>
        </p:nvSpPr>
        <p:spPr>
          <a:xfrm rot="10800000">
            <a:off x="0" y="3933825"/>
            <a:ext cx="9144000" cy="79057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2123728" y="404664"/>
            <a:ext cx="2016472" cy="3454549"/>
            <a:chOff x="2123728" y="404664"/>
            <a:chExt cx="2016472" cy="3454549"/>
          </a:xfrm>
        </p:grpSpPr>
        <p:sp>
          <p:nvSpPr>
            <p:cNvPr id="5138" name="TextBox 18"/>
            <p:cNvSpPr txBox="1">
              <a:spLocks noChangeArrowheads="1"/>
            </p:cNvSpPr>
            <p:nvPr/>
          </p:nvSpPr>
          <p:spPr bwMode="auto">
            <a:xfrm>
              <a:off x="2339975" y="3212927"/>
              <a:ext cx="1800225" cy="64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黑体" pitchFamily="49" charset="-122"/>
                  <a:ea typeface="黑体" pitchFamily="49" charset="-122"/>
                </a:rPr>
                <a:t>世代传承产品、技术或服务</a:t>
              </a:r>
            </a:p>
          </p:txBody>
        </p:sp>
        <p:pic>
          <p:nvPicPr>
            <p:cNvPr id="5141" name="Picture 21" descr="C:\Users\Administrator\Desktop\ZhongHuaLaoZiHao_NeiLianSheng_LaoBeiJingBuXie_QianCengDiShouGongXie_MianXie_8121A_4805132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23728" y="404664"/>
              <a:ext cx="1872208" cy="25202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>
                  <a:alpha val="60000"/>
                </a:srgbClr>
              </a:gs>
              <a:gs pos="64999">
                <a:srgbClr val="F0EBD5">
                  <a:alpha val="45000"/>
                </a:srgbClr>
              </a:gs>
              <a:gs pos="100000">
                <a:srgbClr val="D1C39F">
                  <a:alpha val="8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13317" name="Picture 9" descr="C:\Users\Administrator\Desktop\QQ截图2013012414334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1975" y="6237288"/>
            <a:ext cx="2232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C:\Users\Administrator\Desktop\initpintu_副本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0F4"/>
              </a:clrFrom>
              <a:clrTo>
                <a:srgbClr val="FCF0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>
          <a:xfrm>
            <a:off x="323850" y="1052513"/>
            <a:ext cx="8569325" cy="5040312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14"/>
          <p:cNvGrpSpPr>
            <a:grpSpLocks/>
          </p:cNvGrpSpPr>
          <p:nvPr/>
        </p:nvGrpSpPr>
        <p:grpSpPr bwMode="auto">
          <a:xfrm>
            <a:off x="1116013" y="1844675"/>
            <a:ext cx="2735262" cy="2879725"/>
            <a:chOff x="1115616" y="2348880"/>
            <a:chExt cx="2736304" cy="2879577"/>
          </a:xfrm>
        </p:grpSpPr>
        <p:sp>
          <p:nvSpPr>
            <p:cNvPr id="12" name="矩形 11"/>
            <p:cNvSpPr/>
            <p:nvPr/>
          </p:nvSpPr>
          <p:spPr>
            <a:xfrm>
              <a:off x="1115616" y="2348880"/>
              <a:ext cx="2736304" cy="287957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331" name="TextBox 9"/>
            <p:cNvSpPr txBox="1">
              <a:spLocks noChangeArrowheads="1"/>
            </p:cNvSpPr>
            <p:nvPr/>
          </p:nvSpPr>
          <p:spPr bwMode="auto">
            <a:xfrm>
              <a:off x="1187624" y="2420888"/>
              <a:ext cx="266429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dirty="0">
                  <a:latin typeface="黑体" pitchFamily="49" charset="-122"/>
                  <a:ea typeface="黑体" pitchFamily="49" charset="-122"/>
                  <a:cs typeface="FZZDXK--GBK1-0"/>
                </a:rPr>
                <a:t>盛锡福从创始到振兴，品牌的兴衰和国家的命运始终没有分开</a:t>
              </a:r>
              <a:r>
                <a:rPr lang="zh-CN" altLang="en-US" dirty="0">
                  <a:latin typeface="黑体" pitchFamily="49" charset="-122"/>
                  <a:ea typeface="黑体" pitchFamily="49" charset="-122"/>
                  <a:cs typeface="FZZDXK--GBK1-0"/>
                </a:rPr>
                <a:t>。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16013" y="1196975"/>
            <a:ext cx="71278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在爱国精神中寻找动力</a:t>
            </a:r>
          </a:p>
        </p:txBody>
      </p:sp>
      <p:sp>
        <p:nvSpPr>
          <p:cNvPr id="16" name="十字形 15"/>
          <p:cNvSpPr/>
          <p:nvPr/>
        </p:nvSpPr>
        <p:spPr>
          <a:xfrm>
            <a:off x="3995738" y="2924175"/>
            <a:ext cx="1152525" cy="865188"/>
          </a:xfrm>
          <a:prstGeom prst="plus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7"/>
          <p:cNvGrpSpPr>
            <a:grpSpLocks/>
          </p:cNvGrpSpPr>
          <p:nvPr/>
        </p:nvGrpSpPr>
        <p:grpSpPr bwMode="auto">
          <a:xfrm>
            <a:off x="5292725" y="1844675"/>
            <a:ext cx="2735263" cy="3313113"/>
            <a:chOff x="5004048" y="2132856"/>
            <a:chExt cx="2736304" cy="3456384"/>
          </a:xfrm>
        </p:grpSpPr>
        <p:sp>
          <p:nvSpPr>
            <p:cNvPr id="13" name="矩形 12"/>
            <p:cNvSpPr/>
            <p:nvPr/>
          </p:nvSpPr>
          <p:spPr>
            <a:xfrm>
              <a:off x="5004048" y="2132856"/>
              <a:ext cx="2736304" cy="2880044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04048" y="2132856"/>
              <a:ext cx="2736304" cy="9638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黑体" pitchFamily="49" charset="-122"/>
                  <a:ea typeface="黑体" pitchFamily="49" charset="-122"/>
                </a:rPr>
                <a:t>社会主义核心价值观在公民个人层面，体现为：</a:t>
              </a:r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爱国</a:t>
              </a:r>
              <a:r>
                <a:rPr lang="zh-CN" altLang="en-US" dirty="0">
                  <a:latin typeface="黑体" pitchFamily="49" charset="-122"/>
                  <a:ea typeface="黑体" pitchFamily="49" charset="-122"/>
                </a:rPr>
                <a:t>、敬业、诚信、友善。</a:t>
              </a:r>
            </a:p>
          </p:txBody>
        </p:sp>
        <p:pic>
          <p:nvPicPr>
            <p:cNvPr id="1332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3184718"/>
              <a:ext cx="2736304" cy="2404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等腰三角形 19"/>
          <p:cNvSpPr/>
          <p:nvPr/>
        </p:nvSpPr>
        <p:spPr>
          <a:xfrm rot="10800000">
            <a:off x="1042988" y="4652963"/>
            <a:ext cx="6913562" cy="792162"/>
          </a:xfrm>
          <a:prstGeom prst="triangle">
            <a:avLst/>
          </a:prstGeom>
          <a:solidFill>
            <a:srgbClr val="FFCC9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1188" y="5476875"/>
            <a:ext cx="8208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000">
                <a:latin typeface="黑体" pitchFamily="49" charset="-122"/>
                <a:ea typeface="黑体" pitchFamily="49" charset="-122"/>
              </a:rPr>
              <a:t>将爱国精神融入到生产经营中，才能为品牌振兴输入源源不断的动力。</a:t>
            </a:r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8" name="图片 17" descr="7589249s.jpg"/>
          <p:cNvPicPr>
            <a:picLocks noChangeAspect="1"/>
          </p:cNvPicPr>
          <p:nvPr/>
        </p:nvPicPr>
        <p:blipFill>
          <a:blip r:embed="rId5" cstate="print"/>
          <a:srcRect l="30313" t="22438" r="22438" b="30313"/>
          <a:stretch>
            <a:fillRect/>
          </a:stretch>
        </p:blipFill>
        <p:spPr>
          <a:xfrm>
            <a:off x="1475656" y="2924944"/>
            <a:ext cx="187220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>
            <a:gsLst>
              <a:gs pos="0">
                <a:srgbClr val="FFEFD1">
                  <a:alpha val="60000"/>
                </a:srgbClr>
              </a:gs>
              <a:gs pos="64999">
                <a:srgbClr val="F0EBD5">
                  <a:alpha val="45000"/>
                </a:srgbClr>
              </a:gs>
              <a:gs pos="100000">
                <a:srgbClr val="D1C39F">
                  <a:alpha val="8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15365" name="Picture 9" descr="C:\Users\Administrator\Desktop\QQ截图2013012414334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1975" y="6237288"/>
            <a:ext cx="2232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>
          <a:xfrm>
            <a:off x="323850" y="1052513"/>
            <a:ext cx="8569325" cy="5040312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5367" name="Picture 8" descr="C:\Users\Administrator\Desktop\initpintu_副本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1F1"/>
              </a:clrFrom>
              <a:clrTo>
                <a:srgbClr val="FD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C:\Users\Administrator\Desktop\k20111641404124887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484313"/>
            <a:ext cx="4608512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C:\Users\Administrator\Desktop\12920e1dfadg213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2684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308850" y="1700213"/>
            <a:ext cx="1168400" cy="3529012"/>
          </a:xfrm>
          <a:prstGeom prst="rect">
            <a:avLst/>
          </a:prstGeom>
          <a:noFill/>
          <a:effectLst/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3200" b="1" spc="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金炉不灭千年火</a:t>
            </a:r>
            <a:endParaRPr lang="en-US" altLang="zh-CN" sz="3200" b="1" spc="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defRPr/>
            </a:pPr>
            <a:r>
              <a:rPr lang="zh-CN" altLang="en-US" sz="3200" b="1" spc="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银钩常挂百味鲜</a:t>
            </a:r>
            <a:r>
              <a:rPr lang="zh-CN" altLang="en-US" sz="3200" b="1" spc="600" dirty="0"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graphicFrame>
        <p:nvGraphicFramePr>
          <p:cNvPr id="13" name="图示 12"/>
          <p:cNvGraphicFramePr/>
          <p:nvPr/>
        </p:nvGraphicFramePr>
        <p:xfrm>
          <a:off x="755576" y="1036960"/>
          <a:ext cx="7672627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374" name="Picture 14" descr="C:\Users\Administrator\Desktop\b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188" y="3933825"/>
            <a:ext cx="7997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C:\Users\Administrator\Desktop\tizi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99584" y="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全聚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德就餐贵宾签名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3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3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>
                  <a:alpha val="60000"/>
                </a:srgbClr>
              </a:gs>
              <a:gs pos="64999">
                <a:srgbClr val="F0EBD5">
                  <a:alpha val="45000"/>
                </a:srgbClr>
              </a:gs>
              <a:gs pos="100000">
                <a:srgbClr val="D1C39F">
                  <a:alpha val="8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16389" name="Picture 9" descr="C:\Users\Administrator\Desktop\QQ截图2013012414334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1975" y="6237288"/>
            <a:ext cx="2232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C:\Users\Administrator\Desktop\initpintu_副本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1F1"/>
              </a:clrFrom>
              <a:clrTo>
                <a:srgbClr val="FD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>
          <a:xfrm>
            <a:off x="323850" y="1052513"/>
            <a:ext cx="8569325" cy="5040312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7"/>
          <p:cNvGrpSpPr>
            <a:grpSpLocks/>
          </p:cNvGrpSpPr>
          <p:nvPr/>
        </p:nvGrpSpPr>
        <p:grpSpPr bwMode="auto">
          <a:xfrm>
            <a:off x="962025" y="1587500"/>
            <a:ext cx="5949950" cy="3824288"/>
            <a:chOff x="962103" y="1397000"/>
            <a:chExt cx="7343974" cy="4524376"/>
          </a:xfrm>
        </p:grpSpPr>
        <p:sp>
          <p:nvSpPr>
            <p:cNvPr id="16405" name="Oval 29"/>
            <p:cNvSpPr>
              <a:spLocks noChangeArrowheads="1"/>
            </p:cNvSpPr>
            <p:nvPr/>
          </p:nvSpPr>
          <p:spPr bwMode="auto">
            <a:xfrm>
              <a:off x="4594502" y="4921251"/>
              <a:ext cx="3711575" cy="1000125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35001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6406" name="Freeform 26"/>
            <p:cNvSpPr>
              <a:spLocks/>
            </p:cNvSpPr>
            <p:nvPr/>
          </p:nvSpPr>
          <p:spPr bwMode="auto">
            <a:xfrm>
              <a:off x="973215" y="1490662"/>
              <a:ext cx="2270125" cy="655638"/>
            </a:xfrm>
            <a:custGeom>
              <a:avLst/>
              <a:gdLst>
                <a:gd name="T0" fmla="*/ 2147483647 w 605"/>
                <a:gd name="T1" fmla="*/ 2147483647 h 175"/>
                <a:gd name="T2" fmla="*/ 2147483647 w 605"/>
                <a:gd name="T3" fmla="*/ 2147483647 h 175"/>
                <a:gd name="T4" fmla="*/ 2147483647 w 605"/>
                <a:gd name="T5" fmla="*/ 2147483647 h 175"/>
                <a:gd name="T6" fmla="*/ 0 w 605"/>
                <a:gd name="T7" fmla="*/ 2147483647 h 175"/>
                <a:gd name="T8" fmla="*/ 0 w 605"/>
                <a:gd name="T9" fmla="*/ 2147483647 h 175"/>
                <a:gd name="T10" fmla="*/ 2147483647 w 605"/>
                <a:gd name="T11" fmla="*/ 0 h 175"/>
                <a:gd name="T12" fmla="*/ 2147483647 w 605"/>
                <a:gd name="T13" fmla="*/ 0 h 175"/>
                <a:gd name="T14" fmla="*/ 2147483647 w 605"/>
                <a:gd name="T15" fmla="*/ 2147483647 h 175"/>
                <a:gd name="T16" fmla="*/ 2147483647 w 605"/>
                <a:gd name="T17" fmla="*/ 214748364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5"/>
                <a:gd name="T28" fmla="*/ 0 h 175"/>
                <a:gd name="T29" fmla="*/ 605 w 605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5" h="175">
                  <a:moveTo>
                    <a:pt x="605" y="129"/>
                  </a:moveTo>
                  <a:cubicBezTo>
                    <a:pt x="605" y="155"/>
                    <a:pt x="604" y="175"/>
                    <a:pt x="578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1" y="175"/>
                    <a:pt x="0" y="155"/>
                    <a:pt x="0" y="12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1" y="0"/>
                    <a:pt x="26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604" y="0"/>
                    <a:pt x="605" y="21"/>
                    <a:pt x="605" y="46"/>
                  </a:cubicBezTo>
                  <a:lnTo>
                    <a:pt x="605" y="129"/>
                  </a:lnTo>
                  <a:close/>
                </a:path>
              </a:pathLst>
            </a:custGeom>
            <a:solidFill>
              <a:srgbClr val="565656">
                <a:alpha val="74117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7" name="Freeform 15"/>
            <p:cNvSpPr>
              <a:spLocks/>
            </p:cNvSpPr>
            <p:nvPr/>
          </p:nvSpPr>
          <p:spPr bwMode="auto">
            <a:xfrm>
              <a:off x="962103" y="1397000"/>
              <a:ext cx="2270125" cy="815441"/>
            </a:xfrm>
            <a:custGeom>
              <a:avLst/>
              <a:gdLst>
                <a:gd name="T0" fmla="*/ 2147483647 w 605"/>
                <a:gd name="T1" fmla="*/ 2147483647 h 175"/>
                <a:gd name="T2" fmla="*/ 2147483647 w 605"/>
                <a:gd name="T3" fmla="*/ 2147483647 h 175"/>
                <a:gd name="T4" fmla="*/ 2147483647 w 605"/>
                <a:gd name="T5" fmla="*/ 2147483647 h 175"/>
                <a:gd name="T6" fmla="*/ 0 w 605"/>
                <a:gd name="T7" fmla="*/ 2147483647 h 175"/>
                <a:gd name="T8" fmla="*/ 0 w 605"/>
                <a:gd name="T9" fmla="*/ 2147483647 h 175"/>
                <a:gd name="T10" fmla="*/ 2147483647 w 605"/>
                <a:gd name="T11" fmla="*/ 0 h 175"/>
                <a:gd name="T12" fmla="*/ 2147483647 w 605"/>
                <a:gd name="T13" fmla="*/ 0 h 175"/>
                <a:gd name="T14" fmla="*/ 2147483647 w 605"/>
                <a:gd name="T15" fmla="*/ 2147483647 h 175"/>
                <a:gd name="T16" fmla="*/ 2147483647 w 605"/>
                <a:gd name="T17" fmla="*/ 214748364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5"/>
                <a:gd name="T28" fmla="*/ 0 h 175"/>
                <a:gd name="T29" fmla="*/ 605 w 605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5" h="175">
                  <a:moveTo>
                    <a:pt x="605" y="129"/>
                  </a:moveTo>
                  <a:cubicBezTo>
                    <a:pt x="605" y="155"/>
                    <a:pt x="604" y="175"/>
                    <a:pt x="578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1" y="175"/>
                    <a:pt x="0" y="155"/>
                    <a:pt x="0" y="12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1" y="0"/>
                    <a:pt x="26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604" y="0"/>
                    <a:pt x="605" y="21"/>
                    <a:pt x="605" y="46"/>
                  </a:cubicBezTo>
                  <a:lnTo>
                    <a:pt x="605" y="129"/>
                  </a:lnTo>
                  <a:close/>
                </a:path>
              </a:pathLst>
            </a:custGeom>
            <a:solidFill>
              <a:srgbClr val="3B3B3B"/>
            </a:solidFill>
            <a:ln w="317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8" name="Text Box 28"/>
            <p:cNvSpPr txBox="1">
              <a:spLocks noChangeArrowheads="1"/>
            </p:cNvSpPr>
            <p:nvPr/>
          </p:nvSpPr>
          <p:spPr bwMode="auto">
            <a:xfrm>
              <a:off x="973215" y="1457325"/>
              <a:ext cx="2259012" cy="449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aseline="-250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扎实的功底</a:t>
              </a:r>
              <a:endParaRPr lang="en-US" altLang="zh-CN" sz="2800" baseline="-2500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6409" name="Freeform 48"/>
            <p:cNvSpPr>
              <a:spLocks/>
            </p:cNvSpPr>
            <p:nvPr/>
          </p:nvSpPr>
          <p:spPr bwMode="auto">
            <a:xfrm>
              <a:off x="973215" y="3159125"/>
              <a:ext cx="2270125" cy="655637"/>
            </a:xfrm>
            <a:custGeom>
              <a:avLst/>
              <a:gdLst>
                <a:gd name="T0" fmla="*/ 2147483647 w 605"/>
                <a:gd name="T1" fmla="*/ 2147483647 h 175"/>
                <a:gd name="T2" fmla="*/ 2147483647 w 605"/>
                <a:gd name="T3" fmla="*/ 2147483647 h 175"/>
                <a:gd name="T4" fmla="*/ 2147483647 w 605"/>
                <a:gd name="T5" fmla="*/ 2147483647 h 175"/>
                <a:gd name="T6" fmla="*/ 0 w 605"/>
                <a:gd name="T7" fmla="*/ 2147483647 h 175"/>
                <a:gd name="T8" fmla="*/ 0 w 605"/>
                <a:gd name="T9" fmla="*/ 2147483647 h 175"/>
                <a:gd name="T10" fmla="*/ 2147483647 w 605"/>
                <a:gd name="T11" fmla="*/ 0 h 175"/>
                <a:gd name="T12" fmla="*/ 2147483647 w 605"/>
                <a:gd name="T13" fmla="*/ 0 h 175"/>
                <a:gd name="T14" fmla="*/ 2147483647 w 605"/>
                <a:gd name="T15" fmla="*/ 2147483647 h 175"/>
                <a:gd name="T16" fmla="*/ 2147483647 w 605"/>
                <a:gd name="T17" fmla="*/ 214748364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5"/>
                <a:gd name="T28" fmla="*/ 0 h 175"/>
                <a:gd name="T29" fmla="*/ 605 w 605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5" h="175">
                  <a:moveTo>
                    <a:pt x="605" y="129"/>
                  </a:moveTo>
                  <a:cubicBezTo>
                    <a:pt x="605" y="155"/>
                    <a:pt x="604" y="175"/>
                    <a:pt x="578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1" y="175"/>
                    <a:pt x="0" y="155"/>
                    <a:pt x="0" y="12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1" y="0"/>
                    <a:pt x="26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604" y="0"/>
                    <a:pt x="605" y="21"/>
                    <a:pt x="605" y="46"/>
                  </a:cubicBezTo>
                  <a:lnTo>
                    <a:pt x="605" y="129"/>
                  </a:lnTo>
                  <a:close/>
                </a:path>
              </a:pathLst>
            </a:custGeom>
            <a:solidFill>
              <a:srgbClr val="565656">
                <a:alpha val="74117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0" name="Freeform 49"/>
            <p:cNvSpPr>
              <a:spLocks/>
            </p:cNvSpPr>
            <p:nvPr/>
          </p:nvSpPr>
          <p:spPr bwMode="auto">
            <a:xfrm>
              <a:off x="962103" y="3065462"/>
              <a:ext cx="2270125" cy="850507"/>
            </a:xfrm>
            <a:custGeom>
              <a:avLst/>
              <a:gdLst>
                <a:gd name="T0" fmla="*/ 2147483647 w 605"/>
                <a:gd name="T1" fmla="*/ 2147483647 h 175"/>
                <a:gd name="T2" fmla="*/ 2147483647 w 605"/>
                <a:gd name="T3" fmla="*/ 2147483647 h 175"/>
                <a:gd name="T4" fmla="*/ 2147483647 w 605"/>
                <a:gd name="T5" fmla="*/ 2147483647 h 175"/>
                <a:gd name="T6" fmla="*/ 0 w 605"/>
                <a:gd name="T7" fmla="*/ 2147483647 h 175"/>
                <a:gd name="T8" fmla="*/ 0 w 605"/>
                <a:gd name="T9" fmla="*/ 2147483647 h 175"/>
                <a:gd name="T10" fmla="*/ 2147483647 w 605"/>
                <a:gd name="T11" fmla="*/ 0 h 175"/>
                <a:gd name="T12" fmla="*/ 2147483647 w 605"/>
                <a:gd name="T13" fmla="*/ 0 h 175"/>
                <a:gd name="T14" fmla="*/ 2147483647 w 605"/>
                <a:gd name="T15" fmla="*/ 2147483647 h 175"/>
                <a:gd name="T16" fmla="*/ 2147483647 w 605"/>
                <a:gd name="T17" fmla="*/ 214748364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5"/>
                <a:gd name="T28" fmla="*/ 0 h 175"/>
                <a:gd name="T29" fmla="*/ 605 w 605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5" h="175">
                  <a:moveTo>
                    <a:pt x="605" y="129"/>
                  </a:moveTo>
                  <a:cubicBezTo>
                    <a:pt x="605" y="155"/>
                    <a:pt x="604" y="175"/>
                    <a:pt x="578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1" y="175"/>
                    <a:pt x="0" y="155"/>
                    <a:pt x="0" y="12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1" y="0"/>
                    <a:pt x="26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604" y="0"/>
                    <a:pt x="605" y="21"/>
                    <a:pt x="605" y="46"/>
                  </a:cubicBezTo>
                  <a:lnTo>
                    <a:pt x="605" y="129"/>
                  </a:lnTo>
                  <a:close/>
                </a:path>
              </a:pathLst>
            </a:custGeom>
            <a:solidFill>
              <a:srgbClr val="3B3B3B"/>
            </a:solidFill>
            <a:ln w="317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1" name="Text Box 50"/>
            <p:cNvSpPr txBox="1">
              <a:spLocks noChangeArrowheads="1"/>
            </p:cNvSpPr>
            <p:nvPr/>
          </p:nvSpPr>
          <p:spPr bwMode="auto">
            <a:xfrm>
              <a:off x="973217" y="3125787"/>
              <a:ext cx="2259011" cy="449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aseline="-250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用心学习</a:t>
              </a:r>
              <a:endParaRPr lang="en-US" altLang="zh-CN" sz="2800" baseline="-2500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6412" name="Freeform 53"/>
            <p:cNvSpPr>
              <a:spLocks/>
            </p:cNvSpPr>
            <p:nvPr/>
          </p:nvSpPr>
          <p:spPr bwMode="auto">
            <a:xfrm>
              <a:off x="973215" y="4829175"/>
              <a:ext cx="2270125" cy="655637"/>
            </a:xfrm>
            <a:custGeom>
              <a:avLst/>
              <a:gdLst>
                <a:gd name="T0" fmla="*/ 2147483647 w 605"/>
                <a:gd name="T1" fmla="*/ 2147483647 h 175"/>
                <a:gd name="T2" fmla="*/ 2147483647 w 605"/>
                <a:gd name="T3" fmla="*/ 2147483647 h 175"/>
                <a:gd name="T4" fmla="*/ 2147483647 w 605"/>
                <a:gd name="T5" fmla="*/ 2147483647 h 175"/>
                <a:gd name="T6" fmla="*/ 0 w 605"/>
                <a:gd name="T7" fmla="*/ 2147483647 h 175"/>
                <a:gd name="T8" fmla="*/ 0 w 605"/>
                <a:gd name="T9" fmla="*/ 2147483647 h 175"/>
                <a:gd name="T10" fmla="*/ 2147483647 w 605"/>
                <a:gd name="T11" fmla="*/ 0 h 175"/>
                <a:gd name="T12" fmla="*/ 2147483647 w 605"/>
                <a:gd name="T13" fmla="*/ 0 h 175"/>
                <a:gd name="T14" fmla="*/ 2147483647 w 605"/>
                <a:gd name="T15" fmla="*/ 2147483647 h 175"/>
                <a:gd name="T16" fmla="*/ 2147483647 w 605"/>
                <a:gd name="T17" fmla="*/ 214748364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5"/>
                <a:gd name="T28" fmla="*/ 0 h 175"/>
                <a:gd name="T29" fmla="*/ 605 w 605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5" h="175">
                  <a:moveTo>
                    <a:pt x="605" y="129"/>
                  </a:moveTo>
                  <a:cubicBezTo>
                    <a:pt x="605" y="155"/>
                    <a:pt x="604" y="175"/>
                    <a:pt x="578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1" y="175"/>
                    <a:pt x="0" y="155"/>
                    <a:pt x="0" y="12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1" y="0"/>
                    <a:pt x="26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604" y="0"/>
                    <a:pt x="605" y="21"/>
                    <a:pt x="605" y="46"/>
                  </a:cubicBezTo>
                  <a:lnTo>
                    <a:pt x="605" y="129"/>
                  </a:lnTo>
                  <a:close/>
                </a:path>
              </a:pathLst>
            </a:custGeom>
            <a:solidFill>
              <a:srgbClr val="565656">
                <a:alpha val="74117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3" name="Freeform 54"/>
            <p:cNvSpPr>
              <a:spLocks/>
            </p:cNvSpPr>
            <p:nvPr/>
          </p:nvSpPr>
          <p:spPr bwMode="auto">
            <a:xfrm>
              <a:off x="962103" y="4735512"/>
              <a:ext cx="2270125" cy="798809"/>
            </a:xfrm>
            <a:custGeom>
              <a:avLst/>
              <a:gdLst>
                <a:gd name="T0" fmla="*/ 2147483647 w 605"/>
                <a:gd name="T1" fmla="*/ 2147483647 h 175"/>
                <a:gd name="T2" fmla="*/ 2147483647 w 605"/>
                <a:gd name="T3" fmla="*/ 2147483647 h 175"/>
                <a:gd name="T4" fmla="*/ 2147483647 w 605"/>
                <a:gd name="T5" fmla="*/ 2147483647 h 175"/>
                <a:gd name="T6" fmla="*/ 0 w 605"/>
                <a:gd name="T7" fmla="*/ 2147483647 h 175"/>
                <a:gd name="T8" fmla="*/ 0 w 605"/>
                <a:gd name="T9" fmla="*/ 2147483647 h 175"/>
                <a:gd name="T10" fmla="*/ 2147483647 w 605"/>
                <a:gd name="T11" fmla="*/ 0 h 175"/>
                <a:gd name="T12" fmla="*/ 2147483647 w 605"/>
                <a:gd name="T13" fmla="*/ 0 h 175"/>
                <a:gd name="T14" fmla="*/ 2147483647 w 605"/>
                <a:gd name="T15" fmla="*/ 2147483647 h 175"/>
                <a:gd name="T16" fmla="*/ 2147483647 w 605"/>
                <a:gd name="T17" fmla="*/ 214748364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5"/>
                <a:gd name="T28" fmla="*/ 0 h 175"/>
                <a:gd name="T29" fmla="*/ 605 w 605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5" h="175">
                  <a:moveTo>
                    <a:pt x="605" y="129"/>
                  </a:moveTo>
                  <a:cubicBezTo>
                    <a:pt x="605" y="155"/>
                    <a:pt x="604" y="175"/>
                    <a:pt x="578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1" y="175"/>
                    <a:pt x="0" y="155"/>
                    <a:pt x="0" y="12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1" y="0"/>
                    <a:pt x="26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604" y="0"/>
                    <a:pt x="605" y="21"/>
                    <a:pt x="605" y="46"/>
                  </a:cubicBezTo>
                  <a:lnTo>
                    <a:pt x="605" y="129"/>
                  </a:lnTo>
                  <a:close/>
                </a:path>
              </a:pathLst>
            </a:custGeom>
            <a:solidFill>
              <a:srgbClr val="3B3B3B"/>
            </a:solidFill>
            <a:ln w="317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4" name="Text Box 55"/>
            <p:cNvSpPr txBox="1">
              <a:spLocks noChangeArrowheads="1"/>
            </p:cNvSpPr>
            <p:nvPr/>
          </p:nvSpPr>
          <p:spPr bwMode="auto">
            <a:xfrm>
              <a:off x="973217" y="4795837"/>
              <a:ext cx="2259010" cy="449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aseline="-250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细心安排</a:t>
              </a:r>
              <a:endParaRPr lang="en-US" altLang="zh-CN" sz="2800" baseline="-2500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grpSp>
          <p:nvGrpSpPr>
            <p:cNvPr id="16415" name="Group 77"/>
            <p:cNvGrpSpPr>
              <a:grpSpLocks/>
            </p:cNvGrpSpPr>
            <p:nvPr/>
          </p:nvGrpSpPr>
          <p:grpSpPr bwMode="auto">
            <a:xfrm>
              <a:off x="3259215" y="2068512"/>
              <a:ext cx="1552575" cy="3440113"/>
              <a:chOff x="1968" y="1127"/>
              <a:chExt cx="978" cy="2167"/>
            </a:xfrm>
          </p:grpSpPr>
          <p:sp>
            <p:nvSpPr>
              <p:cNvPr id="16425" name="Rectangle 70"/>
              <p:cNvSpPr>
                <a:spLocks noChangeArrowheads="1"/>
              </p:cNvSpPr>
              <p:nvPr/>
            </p:nvSpPr>
            <p:spPr bwMode="auto">
              <a:xfrm flipH="1">
                <a:off x="2480" y="1162"/>
                <a:ext cx="44" cy="2102"/>
              </a:xfrm>
              <a:prstGeom prst="rect">
                <a:avLst/>
              </a:prstGeom>
              <a:solidFill>
                <a:srgbClr val="3B3B3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6426" name="Rectangle 72"/>
              <p:cNvSpPr>
                <a:spLocks noChangeArrowheads="1"/>
              </p:cNvSpPr>
              <p:nvPr/>
            </p:nvSpPr>
            <p:spPr bwMode="auto">
              <a:xfrm rot="16200000" flipH="1">
                <a:off x="2224" y="871"/>
                <a:ext cx="44" cy="556"/>
              </a:xfrm>
              <a:prstGeom prst="rect">
                <a:avLst/>
              </a:prstGeom>
              <a:solidFill>
                <a:srgbClr val="3B3B3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6427" name="Rectangle 73"/>
              <p:cNvSpPr>
                <a:spLocks noChangeArrowheads="1"/>
              </p:cNvSpPr>
              <p:nvPr/>
            </p:nvSpPr>
            <p:spPr bwMode="auto">
              <a:xfrm rot="16200000" flipH="1">
                <a:off x="2224" y="2994"/>
                <a:ext cx="44" cy="556"/>
              </a:xfrm>
              <a:prstGeom prst="rect">
                <a:avLst/>
              </a:prstGeom>
              <a:solidFill>
                <a:srgbClr val="3B3B3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6428" name="AutoShape 75"/>
              <p:cNvSpPr>
                <a:spLocks noChangeArrowheads="1"/>
              </p:cNvSpPr>
              <p:nvPr/>
            </p:nvSpPr>
            <p:spPr bwMode="auto">
              <a:xfrm>
                <a:off x="1973" y="2152"/>
                <a:ext cx="973" cy="146"/>
              </a:xfrm>
              <a:prstGeom prst="rightArrow">
                <a:avLst>
                  <a:gd name="adj1" fmla="val 32352"/>
                  <a:gd name="adj2" fmla="val 96880"/>
                </a:avLst>
              </a:prstGeom>
              <a:solidFill>
                <a:srgbClr val="3B3B3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6416" name="Group 81"/>
            <p:cNvGrpSpPr>
              <a:grpSpLocks/>
            </p:cNvGrpSpPr>
            <p:nvPr/>
          </p:nvGrpSpPr>
          <p:grpSpPr bwMode="auto">
            <a:xfrm>
              <a:off x="4811712" y="2327275"/>
              <a:ext cx="3201987" cy="3241675"/>
              <a:chOff x="2995" y="1208"/>
              <a:chExt cx="2017" cy="2042"/>
            </a:xfrm>
          </p:grpSpPr>
          <p:sp>
            <p:nvSpPr>
              <p:cNvPr id="31" name="Oval 59"/>
              <p:cNvSpPr>
                <a:spLocks noChangeArrowheads="1"/>
              </p:cNvSpPr>
              <p:nvPr/>
            </p:nvSpPr>
            <p:spPr bwMode="auto">
              <a:xfrm rot="58767656">
                <a:off x="3108" y="1208"/>
                <a:ext cx="1872" cy="186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rgbClr val="A50021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418" name="Oval 62"/>
              <p:cNvSpPr>
                <a:spLocks noChangeArrowheads="1"/>
              </p:cNvSpPr>
              <p:nvPr/>
            </p:nvSpPr>
            <p:spPr bwMode="auto">
              <a:xfrm>
                <a:off x="3107" y="1208"/>
                <a:ext cx="1871" cy="1871"/>
              </a:xfrm>
              <a:prstGeom prst="ellipse">
                <a:avLst/>
              </a:prstGeom>
              <a:gradFill rotWithShape="1">
                <a:gsLst>
                  <a:gs pos="0">
                    <a:srgbClr val="A50021">
                      <a:alpha val="87000"/>
                    </a:srgbClr>
                  </a:gs>
                  <a:gs pos="100000">
                    <a:srgbClr val="A50021">
                      <a:alpha val="4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6419" name="Oval 22"/>
              <p:cNvSpPr>
                <a:spLocks noChangeArrowheads="1"/>
              </p:cNvSpPr>
              <p:nvPr/>
            </p:nvSpPr>
            <p:spPr bwMode="auto">
              <a:xfrm>
                <a:off x="3798" y="1226"/>
                <a:ext cx="352" cy="345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93999"/>
                    </a:schemeClr>
                  </a:gs>
                  <a:gs pos="100000">
                    <a:srgbClr val="FFEBE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6420" name="Line 23"/>
              <p:cNvSpPr>
                <a:spLocks noChangeShapeType="1"/>
              </p:cNvSpPr>
              <p:nvPr/>
            </p:nvSpPr>
            <p:spPr bwMode="auto">
              <a:xfrm>
                <a:off x="4967" y="2292"/>
                <a:ext cx="0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1" name="Line 24"/>
              <p:cNvSpPr>
                <a:spLocks noChangeShapeType="1"/>
              </p:cNvSpPr>
              <p:nvPr/>
            </p:nvSpPr>
            <p:spPr bwMode="auto">
              <a:xfrm>
                <a:off x="3129" y="1997"/>
                <a:ext cx="0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2" name="Freeform 25"/>
              <p:cNvSpPr>
                <a:spLocks/>
              </p:cNvSpPr>
              <p:nvPr/>
            </p:nvSpPr>
            <p:spPr bwMode="auto">
              <a:xfrm>
                <a:off x="2995" y="1847"/>
                <a:ext cx="2017" cy="1403"/>
              </a:xfrm>
              <a:custGeom>
                <a:avLst/>
                <a:gdLst>
                  <a:gd name="T0" fmla="*/ 125805 w 854"/>
                  <a:gd name="T1" fmla="*/ 150912 h 594"/>
                  <a:gd name="T2" fmla="*/ 555965 w 854"/>
                  <a:gd name="T3" fmla="*/ 1073191 h 594"/>
                  <a:gd name="T4" fmla="*/ 1463971 w 854"/>
                  <a:gd name="T5" fmla="*/ 1084672 h 594"/>
                  <a:gd name="T6" fmla="*/ 1904617 w 854"/>
                  <a:gd name="T7" fmla="*/ 436654 h 594"/>
                  <a:gd name="T8" fmla="*/ 1825173 w 854"/>
                  <a:gd name="T9" fmla="*/ 430277 h 594"/>
                  <a:gd name="T10" fmla="*/ 1175271 w 854"/>
                  <a:gd name="T11" fmla="*/ 1024979 h 594"/>
                  <a:gd name="T12" fmla="*/ 466595 w 854"/>
                  <a:gd name="T13" fmla="*/ 164949 h 594"/>
                  <a:gd name="T14" fmla="*/ 125805 w 854"/>
                  <a:gd name="T15" fmla="*/ 150912 h 5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4"/>
                  <a:gd name="T25" fmla="*/ 0 h 594"/>
                  <a:gd name="T26" fmla="*/ 854 w 854"/>
                  <a:gd name="T27" fmla="*/ 594 h 5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4" h="594">
                    <a:moveTo>
                      <a:pt x="55" y="66"/>
                    </a:moveTo>
                    <a:cubicBezTo>
                      <a:pt x="55" y="66"/>
                      <a:pt x="0" y="324"/>
                      <a:pt x="243" y="469"/>
                    </a:cubicBezTo>
                    <a:cubicBezTo>
                      <a:pt x="453" y="594"/>
                      <a:pt x="640" y="474"/>
                      <a:pt x="640" y="474"/>
                    </a:cubicBezTo>
                    <a:cubicBezTo>
                      <a:pt x="640" y="474"/>
                      <a:pt x="813" y="383"/>
                      <a:pt x="833" y="191"/>
                    </a:cubicBezTo>
                    <a:cubicBezTo>
                      <a:pt x="854" y="0"/>
                      <a:pt x="798" y="188"/>
                      <a:pt x="798" y="188"/>
                    </a:cubicBezTo>
                    <a:cubicBezTo>
                      <a:pt x="798" y="188"/>
                      <a:pt x="752" y="462"/>
                      <a:pt x="514" y="448"/>
                    </a:cubicBezTo>
                    <a:cubicBezTo>
                      <a:pt x="451" y="444"/>
                      <a:pt x="317" y="104"/>
                      <a:pt x="204" y="72"/>
                    </a:cubicBezTo>
                    <a:cubicBezTo>
                      <a:pt x="151" y="57"/>
                      <a:pt x="55" y="66"/>
                      <a:pt x="55" y="6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50021">
                      <a:alpha val="37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3" name="Oval 21"/>
              <p:cNvSpPr>
                <a:spLocks noChangeArrowheads="1"/>
              </p:cNvSpPr>
              <p:nvPr/>
            </p:nvSpPr>
            <p:spPr bwMode="auto">
              <a:xfrm>
                <a:off x="3333" y="1345"/>
                <a:ext cx="1497" cy="1497"/>
              </a:xfrm>
              <a:prstGeom prst="ellipse">
                <a:avLst/>
              </a:prstGeom>
              <a:gradFill rotWithShape="1">
                <a:gsLst>
                  <a:gs pos="0">
                    <a:srgbClr val="FFF4F3">
                      <a:alpha val="78000"/>
                    </a:srgbClr>
                  </a:gs>
                  <a:gs pos="100000">
                    <a:srgbClr val="A5002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8" name="Text Box 78"/>
              <p:cNvSpPr txBox="1">
                <a:spLocks noChangeArrowheads="1"/>
              </p:cNvSpPr>
              <p:nvPr/>
            </p:nvSpPr>
            <p:spPr bwMode="auto">
              <a:xfrm>
                <a:off x="3393" y="1774"/>
                <a:ext cx="1496" cy="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>
                <a:spAutoFit/>
                <a:flatTx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zh-CN" altLang="en-US" sz="40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宾至如归</a:t>
                </a:r>
                <a:endParaRPr lang="en-US" altLang="zh-CN" sz="40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</p:txBody>
          </p:sp>
        </p:grpSp>
      </p:grpSp>
      <p:pic>
        <p:nvPicPr>
          <p:cNvPr id="45" name="Picture 2" descr="C:\Users\wangshuangshuang\Desktop\21_13581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1438"/>
            <a:ext cx="2808288" cy="43608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88224" y="2294997"/>
            <a:ext cx="2276475" cy="279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全聚德和平门店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王文君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细心接待美国前财长鲍尔森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在宾至如归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中展现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全聚德价值理念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6431" name="Picture 47" descr="C:\Users\Administrator\Desktop\老字号：价值观成就生命力\10041722002445d4029055cb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341438"/>
            <a:ext cx="324008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179512" y="4149080"/>
            <a:ext cx="23764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精致的装修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59832" y="4221088"/>
            <a:ext cx="237648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高超的刀工</a:t>
            </a:r>
          </a:p>
        </p:txBody>
      </p:sp>
      <p:pic>
        <p:nvPicPr>
          <p:cNvPr id="41" name="图片 40" descr="bushi.jpg"/>
          <p:cNvPicPr>
            <a:picLocks noChangeAspect="1"/>
          </p:cNvPicPr>
          <p:nvPr/>
        </p:nvPicPr>
        <p:blipFill>
          <a:blip r:embed="rId6" cstate="print"/>
          <a:srcRect l="30866"/>
          <a:stretch>
            <a:fillRect/>
          </a:stretch>
        </p:blipFill>
        <p:spPr>
          <a:xfrm>
            <a:off x="6012160" y="1556792"/>
            <a:ext cx="3131840" cy="407020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156176" y="4221088"/>
            <a:ext cx="23764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外宾的接待</a:t>
            </a:r>
          </a:p>
        </p:txBody>
      </p:sp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-55563" y="2420888"/>
            <a:ext cx="9199563" cy="2736850"/>
            <a:chOff x="-56325" y="2420888"/>
            <a:chExt cx="9200325" cy="2736304"/>
          </a:xfrm>
        </p:grpSpPr>
        <p:sp>
          <p:nvSpPr>
            <p:cNvPr id="51" name="矩形 50"/>
            <p:cNvSpPr/>
            <p:nvPr/>
          </p:nvSpPr>
          <p:spPr>
            <a:xfrm>
              <a:off x="-757" y="2420888"/>
              <a:ext cx="9144757" cy="2736304"/>
            </a:xfrm>
            <a:prstGeom prst="rect">
              <a:avLst/>
            </a:prstGeom>
            <a:solidFill>
              <a:schemeClr val="bg1">
                <a:lumMod val="8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404" name="TextBox 2"/>
            <p:cNvSpPr txBox="1">
              <a:spLocks noChangeArrowheads="1"/>
            </p:cNvSpPr>
            <p:nvPr/>
          </p:nvSpPr>
          <p:spPr bwMode="auto">
            <a:xfrm>
              <a:off x="-56325" y="3427844"/>
              <a:ext cx="9144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敬业，体现在点点滴滴，融入</a:t>
              </a:r>
              <a:r>
                <a:rPr lang="zh-CN" altLang="en-US" sz="3600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在店训</a:t>
              </a:r>
              <a:r>
                <a:rPr lang="zh-CN" altLang="en-US" sz="3600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之中。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1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>
                  <a:alpha val="60000"/>
                </a:srgbClr>
              </a:gs>
              <a:gs pos="64999">
                <a:srgbClr val="F0EBD5">
                  <a:alpha val="45000"/>
                </a:srgbClr>
              </a:gs>
              <a:gs pos="100000">
                <a:srgbClr val="D1C39F">
                  <a:alpha val="8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24581" name="Picture 9" descr="C:\Users\Administrator\Desktop\QQ截图2013012414334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1975" y="6237288"/>
            <a:ext cx="2232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C:\Users\Administrator\Desktop\initpintu_副本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1F1"/>
              </a:clrFrom>
              <a:clrTo>
                <a:srgbClr val="FD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>
          <a:xfrm>
            <a:off x="323850" y="1052513"/>
            <a:ext cx="8569325" cy="5040312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50" name="Picture 2" descr="http://a2.att.hudong.com/84/19/013000003290921255601930479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908720"/>
            <a:ext cx="2062584" cy="18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://61.xy280.com/uploads/allimg/100427/2_100427154024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052736"/>
            <a:ext cx="2372782" cy="180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467544" y="2505670"/>
            <a:ext cx="1800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诚信</a:t>
            </a:r>
          </a:p>
        </p:txBody>
      </p:sp>
      <p:grpSp>
        <p:nvGrpSpPr>
          <p:cNvPr id="3" name="组合 9"/>
          <p:cNvGrpSpPr>
            <a:grpSpLocks/>
          </p:cNvGrpSpPr>
          <p:nvPr/>
        </p:nvGrpSpPr>
        <p:grpSpPr bwMode="auto">
          <a:xfrm>
            <a:off x="4572000" y="1052736"/>
            <a:ext cx="709819" cy="721455"/>
            <a:chOff x="7293781" y="4010976"/>
            <a:chExt cx="802289" cy="727397"/>
          </a:xfrm>
        </p:grpSpPr>
        <p:sp>
          <p:nvSpPr>
            <p:cNvPr id="11" name="Rectangle 43"/>
            <p:cNvSpPr>
              <a:spLocks noChangeArrowheads="1"/>
            </p:cNvSpPr>
            <p:nvPr/>
          </p:nvSpPr>
          <p:spPr bwMode="auto">
            <a:xfrm>
              <a:off x="7293781" y="4094168"/>
              <a:ext cx="774788" cy="644205"/>
            </a:xfrm>
            <a:prstGeom prst="rect">
              <a:avLst/>
            </a:prstGeom>
            <a:solidFill>
              <a:srgbClr val="E6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endParaRPr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7310520" y="4010976"/>
              <a:ext cx="785550" cy="654871"/>
            </a:xfrm>
            <a:custGeom>
              <a:avLst/>
              <a:gdLst>
                <a:gd name="T0" fmla="*/ 18 w 144"/>
                <a:gd name="T1" fmla="*/ 90 h 188"/>
                <a:gd name="T2" fmla="*/ 18 w 144"/>
                <a:gd name="T3" fmla="*/ 90 h 188"/>
                <a:gd name="T4" fmla="*/ 12 w 144"/>
                <a:gd name="T5" fmla="*/ 90 h 188"/>
                <a:gd name="T6" fmla="*/ 6 w 144"/>
                <a:gd name="T7" fmla="*/ 90 h 188"/>
                <a:gd name="T8" fmla="*/ 4 w 144"/>
                <a:gd name="T9" fmla="*/ 92 h 188"/>
                <a:gd name="T10" fmla="*/ 2 w 144"/>
                <a:gd name="T11" fmla="*/ 96 h 188"/>
                <a:gd name="T12" fmla="*/ 2 w 144"/>
                <a:gd name="T13" fmla="*/ 96 h 188"/>
                <a:gd name="T14" fmla="*/ 0 w 144"/>
                <a:gd name="T15" fmla="*/ 102 h 188"/>
                <a:gd name="T16" fmla="*/ 0 w 144"/>
                <a:gd name="T17" fmla="*/ 106 h 188"/>
                <a:gd name="T18" fmla="*/ 2 w 144"/>
                <a:gd name="T19" fmla="*/ 112 h 188"/>
                <a:gd name="T20" fmla="*/ 56 w 144"/>
                <a:gd name="T21" fmla="*/ 128 h 188"/>
                <a:gd name="T22" fmla="*/ 46 w 144"/>
                <a:gd name="T23" fmla="*/ 166 h 188"/>
                <a:gd name="T24" fmla="*/ 46 w 144"/>
                <a:gd name="T25" fmla="*/ 166 h 188"/>
                <a:gd name="T26" fmla="*/ 44 w 144"/>
                <a:gd name="T27" fmla="*/ 174 h 188"/>
                <a:gd name="T28" fmla="*/ 44 w 144"/>
                <a:gd name="T29" fmla="*/ 180 h 188"/>
                <a:gd name="T30" fmla="*/ 44 w 144"/>
                <a:gd name="T31" fmla="*/ 182 h 188"/>
                <a:gd name="T32" fmla="*/ 46 w 144"/>
                <a:gd name="T33" fmla="*/ 186 h 188"/>
                <a:gd name="T34" fmla="*/ 46 w 144"/>
                <a:gd name="T35" fmla="*/ 186 h 188"/>
                <a:gd name="T36" fmla="*/ 48 w 144"/>
                <a:gd name="T37" fmla="*/ 186 h 188"/>
                <a:gd name="T38" fmla="*/ 54 w 144"/>
                <a:gd name="T39" fmla="*/ 188 h 188"/>
                <a:gd name="T40" fmla="*/ 60 w 144"/>
                <a:gd name="T41" fmla="*/ 188 h 188"/>
                <a:gd name="T42" fmla="*/ 64 w 144"/>
                <a:gd name="T43" fmla="*/ 186 h 188"/>
                <a:gd name="T44" fmla="*/ 66 w 144"/>
                <a:gd name="T45" fmla="*/ 182 h 188"/>
                <a:gd name="T46" fmla="*/ 66 w 144"/>
                <a:gd name="T47" fmla="*/ 182 h 188"/>
                <a:gd name="T48" fmla="*/ 80 w 144"/>
                <a:gd name="T49" fmla="*/ 154 h 188"/>
                <a:gd name="T50" fmla="*/ 88 w 144"/>
                <a:gd name="T51" fmla="*/ 136 h 188"/>
                <a:gd name="T52" fmla="*/ 122 w 144"/>
                <a:gd name="T53" fmla="*/ 148 h 188"/>
                <a:gd name="T54" fmla="*/ 122 w 144"/>
                <a:gd name="T55" fmla="*/ 148 h 188"/>
                <a:gd name="T56" fmla="*/ 128 w 144"/>
                <a:gd name="T57" fmla="*/ 148 h 188"/>
                <a:gd name="T58" fmla="*/ 134 w 144"/>
                <a:gd name="T59" fmla="*/ 146 h 188"/>
                <a:gd name="T60" fmla="*/ 134 w 144"/>
                <a:gd name="T61" fmla="*/ 144 h 188"/>
                <a:gd name="T62" fmla="*/ 134 w 144"/>
                <a:gd name="T63" fmla="*/ 140 h 188"/>
                <a:gd name="T64" fmla="*/ 134 w 144"/>
                <a:gd name="T65" fmla="*/ 140 h 188"/>
                <a:gd name="T66" fmla="*/ 134 w 144"/>
                <a:gd name="T67" fmla="*/ 138 h 188"/>
                <a:gd name="T68" fmla="*/ 134 w 144"/>
                <a:gd name="T69" fmla="*/ 134 h 188"/>
                <a:gd name="T70" fmla="*/ 132 w 144"/>
                <a:gd name="T71" fmla="*/ 130 h 188"/>
                <a:gd name="T72" fmla="*/ 124 w 144"/>
                <a:gd name="T73" fmla="*/ 126 h 188"/>
                <a:gd name="T74" fmla="*/ 124 w 144"/>
                <a:gd name="T75" fmla="*/ 126 h 188"/>
                <a:gd name="T76" fmla="*/ 106 w 144"/>
                <a:gd name="T77" fmla="*/ 120 h 188"/>
                <a:gd name="T78" fmla="*/ 98 w 144"/>
                <a:gd name="T79" fmla="*/ 116 h 188"/>
                <a:gd name="T80" fmla="*/ 138 w 144"/>
                <a:gd name="T81" fmla="*/ 46 h 188"/>
                <a:gd name="T82" fmla="*/ 138 w 144"/>
                <a:gd name="T83" fmla="*/ 46 h 188"/>
                <a:gd name="T84" fmla="*/ 140 w 144"/>
                <a:gd name="T85" fmla="*/ 42 h 188"/>
                <a:gd name="T86" fmla="*/ 144 w 144"/>
                <a:gd name="T87" fmla="*/ 32 h 188"/>
                <a:gd name="T88" fmla="*/ 144 w 144"/>
                <a:gd name="T89" fmla="*/ 24 h 188"/>
                <a:gd name="T90" fmla="*/ 144 w 144"/>
                <a:gd name="T91" fmla="*/ 18 h 188"/>
                <a:gd name="T92" fmla="*/ 142 w 144"/>
                <a:gd name="T93" fmla="*/ 12 h 188"/>
                <a:gd name="T94" fmla="*/ 138 w 144"/>
                <a:gd name="T95" fmla="*/ 8 h 188"/>
                <a:gd name="T96" fmla="*/ 138 w 144"/>
                <a:gd name="T97" fmla="*/ 8 h 188"/>
                <a:gd name="T98" fmla="*/ 134 w 144"/>
                <a:gd name="T99" fmla="*/ 4 h 188"/>
                <a:gd name="T100" fmla="*/ 122 w 144"/>
                <a:gd name="T101" fmla="*/ 0 h 188"/>
                <a:gd name="T102" fmla="*/ 116 w 144"/>
                <a:gd name="T103" fmla="*/ 0 h 188"/>
                <a:gd name="T104" fmla="*/ 110 w 144"/>
                <a:gd name="T105" fmla="*/ 2 h 188"/>
                <a:gd name="T106" fmla="*/ 102 w 144"/>
                <a:gd name="T107" fmla="*/ 6 h 188"/>
                <a:gd name="T108" fmla="*/ 96 w 144"/>
                <a:gd name="T109" fmla="*/ 14 h 188"/>
                <a:gd name="T110" fmla="*/ 66 w 144"/>
                <a:gd name="T111" fmla="*/ 106 h 188"/>
                <a:gd name="T112" fmla="*/ 18 w 144"/>
                <a:gd name="T113" fmla="*/ 90 h 1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4"/>
                <a:gd name="T172" fmla="*/ 0 h 188"/>
                <a:gd name="T173" fmla="*/ 144 w 144"/>
                <a:gd name="T174" fmla="*/ 188 h 18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4" h="188">
                  <a:moveTo>
                    <a:pt x="18" y="90"/>
                  </a:moveTo>
                  <a:lnTo>
                    <a:pt x="18" y="90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4" y="92"/>
                  </a:lnTo>
                  <a:lnTo>
                    <a:pt x="2" y="96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2" y="112"/>
                  </a:lnTo>
                  <a:lnTo>
                    <a:pt x="56" y="128"/>
                  </a:lnTo>
                  <a:lnTo>
                    <a:pt x="46" y="166"/>
                  </a:lnTo>
                  <a:lnTo>
                    <a:pt x="44" y="174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86"/>
                  </a:lnTo>
                  <a:lnTo>
                    <a:pt x="54" y="188"/>
                  </a:lnTo>
                  <a:lnTo>
                    <a:pt x="60" y="188"/>
                  </a:lnTo>
                  <a:lnTo>
                    <a:pt x="64" y="186"/>
                  </a:lnTo>
                  <a:lnTo>
                    <a:pt x="66" y="182"/>
                  </a:lnTo>
                  <a:lnTo>
                    <a:pt x="80" y="154"/>
                  </a:lnTo>
                  <a:lnTo>
                    <a:pt x="88" y="136"/>
                  </a:lnTo>
                  <a:lnTo>
                    <a:pt x="122" y="148"/>
                  </a:lnTo>
                  <a:lnTo>
                    <a:pt x="128" y="148"/>
                  </a:lnTo>
                  <a:lnTo>
                    <a:pt x="134" y="146"/>
                  </a:lnTo>
                  <a:lnTo>
                    <a:pt x="134" y="144"/>
                  </a:lnTo>
                  <a:lnTo>
                    <a:pt x="134" y="140"/>
                  </a:lnTo>
                  <a:lnTo>
                    <a:pt x="134" y="138"/>
                  </a:lnTo>
                  <a:lnTo>
                    <a:pt x="134" y="134"/>
                  </a:lnTo>
                  <a:lnTo>
                    <a:pt x="132" y="130"/>
                  </a:lnTo>
                  <a:lnTo>
                    <a:pt x="124" y="126"/>
                  </a:lnTo>
                  <a:lnTo>
                    <a:pt x="106" y="120"/>
                  </a:lnTo>
                  <a:lnTo>
                    <a:pt x="98" y="116"/>
                  </a:lnTo>
                  <a:lnTo>
                    <a:pt x="138" y="46"/>
                  </a:lnTo>
                  <a:lnTo>
                    <a:pt x="140" y="42"/>
                  </a:lnTo>
                  <a:lnTo>
                    <a:pt x="144" y="32"/>
                  </a:lnTo>
                  <a:lnTo>
                    <a:pt x="144" y="24"/>
                  </a:lnTo>
                  <a:lnTo>
                    <a:pt x="144" y="18"/>
                  </a:lnTo>
                  <a:lnTo>
                    <a:pt x="142" y="12"/>
                  </a:lnTo>
                  <a:lnTo>
                    <a:pt x="138" y="8"/>
                  </a:lnTo>
                  <a:lnTo>
                    <a:pt x="134" y="4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0" y="2"/>
                  </a:lnTo>
                  <a:lnTo>
                    <a:pt x="102" y="6"/>
                  </a:lnTo>
                  <a:lnTo>
                    <a:pt x="96" y="14"/>
                  </a:lnTo>
                  <a:lnTo>
                    <a:pt x="66" y="106"/>
                  </a:lnTo>
                  <a:lnTo>
                    <a:pt x="18" y="9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" name="组合 19"/>
          <p:cNvGrpSpPr>
            <a:grpSpLocks/>
          </p:cNvGrpSpPr>
          <p:nvPr/>
        </p:nvGrpSpPr>
        <p:grpSpPr bwMode="auto">
          <a:xfrm>
            <a:off x="7308304" y="1052736"/>
            <a:ext cx="709818" cy="720397"/>
            <a:chOff x="7293781" y="4010976"/>
            <a:chExt cx="802289" cy="727397"/>
          </a:xfrm>
        </p:grpSpPr>
        <p:sp>
          <p:nvSpPr>
            <p:cNvPr id="21" name="Rectangle 43"/>
            <p:cNvSpPr>
              <a:spLocks noChangeArrowheads="1"/>
            </p:cNvSpPr>
            <p:nvPr/>
          </p:nvSpPr>
          <p:spPr bwMode="auto">
            <a:xfrm>
              <a:off x="7293781" y="4094290"/>
              <a:ext cx="774789" cy="644083"/>
            </a:xfrm>
            <a:prstGeom prst="rect">
              <a:avLst/>
            </a:prstGeom>
            <a:solidFill>
              <a:srgbClr val="E6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7310520" y="4010976"/>
              <a:ext cx="785550" cy="654764"/>
            </a:xfrm>
            <a:custGeom>
              <a:avLst/>
              <a:gdLst>
                <a:gd name="T0" fmla="*/ 18 w 144"/>
                <a:gd name="T1" fmla="*/ 90 h 188"/>
                <a:gd name="T2" fmla="*/ 18 w 144"/>
                <a:gd name="T3" fmla="*/ 90 h 188"/>
                <a:gd name="T4" fmla="*/ 12 w 144"/>
                <a:gd name="T5" fmla="*/ 90 h 188"/>
                <a:gd name="T6" fmla="*/ 6 w 144"/>
                <a:gd name="T7" fmla="*/ 90 h 188"/>
                <a:gd name="T8" fmla="*/ 4 w 144"/>
                <a:gd name="T9" fmla="*/ 92 h 188"/>
                <a:gd name="T10" fmla="*/ 2 w 144"/>
                <a:gd name="T11" fmla="*/ 96 h 188"/>
                <a:gd name="T12" fmla="*/ 2 w 144"/>
                <a:gd name="T13" fmla="*/ 96 h 188"/>
                <a:gd name="T14" fmla="*/ 0 w 144"/>
                <a:gd name="T15" fmla="*/ 102 h 188"/>
                <a:gd name="T16" fmla="*/ 0 w 144"/>
                <a:gd name="T17" fmla="*/ 106 h 188"/>
                <a:gd name="T18" fmla="*/ 2 w 144"/>
                <a:gd name="T19" fmla="*/ 112 h 188"/>
                <a:gd name="T20" fmla="*/ 56 w 144"/>
                <a:gd name="T21" fmla="*/ 128 h 188"/>
                <a:gd name="T22" fmla="*/ 46 w 144"/>
                <a:gd name="T23" fmla="*/ 166 h 188"/>
                <a:gd name="T24" fmla="*/ 46 w 144"/>
                <a:gd name="T25" fmla="*/ 166 h 188"/>
                <a:gd name="T26" fmla="*/ 44 w 144"/>
                <a:gd name="T27" fmla="*/ 174 h 188"/>
                <a:gd name="T28" fmla="*/ 44 w 144"/>
                <a:gd name="T29" fmla="*/ 180 h 188"/>
                <a:gd name="T30" fmla="*/ 44 w 144"/>
                <a:gd name="T31" fmla="*/ 182 h 188"/>
                <a:gd name="T32" fmla="*/ 46 w 144"/>
                <a:gd name="T33" fmla="*/ 186 h 188"/>
                <a:gd name="T34" fmla="*/ 46 w 144"/>
                <a:gd name="T35" fmla="*/ 186 h 188"/>
                <a:gd name="T36" fmla="*/ 48 w 144"/>
                <a:gd name="T37" fmla="*/ 186 h 188"/>
                <a:gd name="T38" fmla="*/ 54 w 144"/>
                <a:gd name="T39" fmla="*/ 188 h 188"/>
                <a:gd name="T40" fmla="*/ 60 w 144"/>
                <a:gd name="T41" fmla="*/ 188 h 188"/>
                <a:gd name="T42" fmla="*/ 64 w 144"/>
                <a:gd name="T43" fmla="*/ 186 h 188"/>
                <a:gd name="T44" fmla="*/ 66 w 144"/>
                <a:gd name="T45" fmla="*/ 182 h 188"/>
                <a:gd name="T46" fmla="*/ 66 w 144"/>
                <a:gd name="T47" fmla="*/ 182 h 188"/>
                <a:gd name="T48" fmla="*/ 80 w 144"/>
                <a:gd name="T49" fmla="*/ 154 h 188"/>
                <a:gd name="T50" fmla="*/ 88 w 144"/>
                <a:gd name="T51" fmla="*/ 136 h 188"/>
                <a:gd name="T52" fmla="*/ 122 w 144"/>
                <a:gd name="T53" fmla="*/ 148 h 188"/>
                <a:gd name="T54" fmla="*/ 122 w 144"/>
                <a:gd name="T55" fmla="*/ 148 h 188"/>
                <a:gd name="T56" fmla="*/ 128 w 144"/>
                <a:gd name="T57" fmla="*/ 148 h 188"/>
                <a:gd name="T58" fmla="*/ 134 w 144"/>
                <a:gd name="T59" fmla="*/ 146 h 188"/>
                <a:gd name="T60" fmla="*/ 134 w 144"/>
                <a:gd name="T61" fmla="*/ 144 h 188"/>
                <a:gd name="T62" fmla="*/ 134 w 144"/>
                <a:gd name="T63" fmla="*/ 140 h 188"/>
                <a:gd name="T64" fmla="*/ 134 w 144"/>
                <a:gd name="T65" fmla="*/ 140 h 188"/>
                <a:gd name="T66" fmla="*/ 134 w 144"/>
                <a:gd name="T67" fmla="*/ 138 h 188"/>
                <a:gd name="T68" fmla="*/ 134 w 144"/>
                <a:gd name="T69" fmla="*/ 134 h 188"/>
                <a:gd name="T70" fmla="*/ 132 w 144"/>
                <a:gd name="T71" fmla="*/ 130 h 188"/>
                <a:gd name="T72" fmla="*/ 124 w 144"/>
                <a:gd name="T73" fmla="*/ 126 h 188"/>
                <a:gd name="T74" fmla="*/ 124 w 144"/>
                <a:gd name="T75" fmla="*/ 126 h 188"/>
                <a:gd name="T76" fmla="*/ 106 w 144"/>
                <a:gd name="T77" fmla="*/ 120 h 188"/>
                <a:gd name="T78" fmla="*/ 98 w 144"/>
                <a:gd name="T79" fmla="*/ 116 h 188"/>
                <a:gd name="T80" fmla="*/ 138 w 144"/>
                <a:gd name="T81" fmla="*/ 46 h 188"/>
                <a:gd name="T82" fmla="*/ 138 w 144"/>
                <a:gd name="T83" fmla="*/ 46 h 188"/>
                <a:gd name="T84" fmla="*/ 140 w 144"/>
                <a:gd name="T85" fmla="*/ 42 h 188"/>
                <a:gd name="T86" fmla="*/ 144 w 144"/>
                <a:gd name="T87" fmla="*/ 32 h 188"/>
                <a:gd name="T88" fmla="*/ 144 w 144"/>
                <a:gd name="T89" fmla="*/ 24 h 188"/>
                <a:gd name="T90" fmla="*/ 144 w 144"/>
                <a:gd name="T91" fmla="*/ 18 h 188"/>
                <a:gd name="T92" fmla="*/ 142 w 144"/>
                <a:gd name="T93" fmla="*/ 12 h 188"/>
                <a:gd name="T94" fmla="*/ 138 w 144"/>
                <a:gd name="T95" fmla="*/ 8 h 188"/>
                <a:gd name="T96" fmla="*/ 138 w 144"/>
                <a:gd name="T97" fmla="*/ 8 h 188"/>
                <a:gd name="T98" fmla="*/ 134 w 144"/>
                <a:gd name="T99" fmla="*/ 4 h 188"/>
                <a:gd name="T100" fmla="*/ 122 w 144"/>
                <a:gd name="T101" fmla="*/ 0 h 188"/>
                <a:gd name="T102" fmla="*/ 116 w 144"/>
                <a:gd name="T103" fmla="*/ 0 h 188"/>
                <a:gd name="T104" fmla="*/ 110 w 144"/>
                <a:gd name="T105" fmla="*/ 2 h 188"/>
                <a:gd name="T106" fmla="*/ 102 w 144"/>
                <a:gd name="T107" fmla="*/ 6 h 188"/>
                <a:gd name="T108" fmla="*/ 96 w 144"/>
                <a:gd name="T109" fmla="*/ 14 h 188"/>
                <a:gd name="T110" fmla="*/ 66 w 144"/>
                <a:gd name="T111" fmla="*/ 106 h 188"/>
                <a:gd name="T112" fmla="*/ 18 w 144"/>
                <a:gd name="T113" fmla="*/ 90 h 1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4"/>
                <a:gd name="T172" fmla="*/ 0 h 188"/>
                <a:gd name="T173" fmla="*/ 144 w 144"/>
                <a:gd name="T174" fmla="*/ 188 h 18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4" h="188">
                  <a:moveTo>
                    <a:pt x="18" y="90"/>
                  </a:moveTo>
                  <a:lnTo>
                    <a:pt x="18" y="90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4" y="92"/>
                  </a:lnTo>
                  <a:lnTo>
                    <a:pt x="2" y="96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2" y="112"/>
                  </a:lnTo>
                  <a:lnTo>
                    <a:pt x="56" y="128"/>
                  </a:lnTo>
                  <a:lnTo>
                    <a:pt x="46" y="166"/>
                  </a:lnTo>
                  <a:lnTo>
                    <a:pt x="44" y="174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86"/>
                  </a:lnTo>
                  <a:lnTo>
                    <a:pt x="54" y="188"/>
                  </a:lnTo>
                  <a:lnTo>
                    <a:pt x="60" y="188"/>
                  </a:lnTo>
                  <a:lnTo>
                    <a:pt x="64" y="186"/>
                  </a:lnTo>
                  <a:lnTo>
                    <a:pt x="66" y="182"/>
                  </a:lnTo>
                  <a:lnTo>
                    <a:pt x="80" y="154"/>
                  </a:lnTo>
                  <a:lnTo>
                    <a:pt x="88" y="136"/>
                  </a:lnTo>
                  <a:lnTo>
                    <a:pt x="122" y="148"/>
                  </a:lnTo>
                  <a:lnTo>
                    <a:pt x="128" y="148"/>
                  </a:lnTo>
                  <a:lnTo>
                    <a:pt x="134" y="146"/>
                  </a:lnTo>
                  <a:lnTo>
                    <a:pt x="134" y="144"/>
                  </a:lnTo>
                  <a:lnTo>
                    <a:pt x="134" y="140"/>
                  </a:lnTo>
                  <a:lnTo>
                    <a:pt x="134" y="138"/>
                  </a:lnTo>
                  <a:lnTo>
                    <a:pt x="134" y="134"/>
                  </a:lnTo>
                  <a:lnTo>
                    <a:pt x="132" y="130"/>
                  </a:lnTo>
                  <a:lnTo>
                    <a:pt x="124" y="126"/>
                  </a:lnTo>
                  <a:lnTo>
                    <a:pt x="106" y="120"/>
                  </a:lnTo>
                  <a:lnTo>
                    <a:pt x="98" y="116"/>
                  </a:lnTo>
                  <a:lnTo>
                    <a:pt x="138" y="46"/>
                  </a:lnTo>
                  <a:lnTo>
                    <a:pt x="140" y="42"/>
                  </a:lnTo>
                  <a:lnTo>
                    <a:pt x="144" y="32"/>
                  </a:lnTo>
                  <a:lnTo>
                    <a:pt x="144" y="24"/>
                  </a:lnTo>
                  <a:lnTo>
                    <a:pt x="144" y="18"/>
                  </a:lnTo>
                  <a:lnTo>
                    <a:pt x="142" y="12"/>
                  </a:lnTo>
                  <a:lnTo>
                    <a:pt x="138" y="8"/>
                  </a:lnTo>
                  <a:lnTo>
                    <a:pt x="134" y="4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0" y="2"/>
                  </a:lnTo>
                  <a:lnTo>
                    <a:pt x="102" y="6"/>
                  </a:lnTo>
                  <a:lnTo>
                    <a:pt x="96" y="14"/>
                  </a:lnTo>
                  <a:lnTo>
                    <a:pt x="66" y="106"/>
                  </a:lnTo>
                  <a:lnTo>
                    <a:pt x="18" y="9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2055" name="Picture 7" descr="http://res.tongyi.com/resources/article/student/others/zt100127/zt/cz/zz/38.files/image007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663366"/>
              </a:clrFrom>
              <a:clrTo>
                <a:srgbClr val="6633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852936"/>
            <a:ext cx="2239992" cy="203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http://res.tongyi.com/resources/article/student/others/zt100127/zt/cz/zz/38.files/image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924944"/>
            <a:ext cx="2495546" cy="201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TextBox 2"/>
          <p:cNvSpPr txBox="1">
            <a:spLocks noChangeArrowheads="1"/>
          </p:cNvSpPr>
          <p:nvPr/>
        </p:nvSpPr>
        <p:spPr bwMode="auto">
          <a:xfrm>
            <a:off x="611188" y="4941888"/>
            <a:ext cx="7993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itchFamily="49" charset="-122"/>
                <a:ea typeface="黑体" pitchFamily="49" charset="-122"/>
              </a:rPr>
              <a:t>   “人无信不立”，为人诚信，可以安身立命；品牌诚信，可以赢得声誉和市场。</a:t>
            </a:r>
          </a:p>
        </p:txBody>
      </p:sp>
      <p:grpSp>
        <p:nvGrpSpPr>
          <p:cNvPr id="4" name="组合 16"/>
          <p:cNvGrpSpPr>
            <a:grpSpLocks/>
          </p:cNvGrpSpPr>
          <p:nvPr/>
        </p:nvGrpSpPr>
        <p:grpSpPr bwMode="auto">
          <a:xfrm>
            <a:off x="2195736" y="2852936"/>
            <a:ext cx="689719" cy="734148"/>
            <a:chOff x="7293781" y="1465712"/>
            <a:chExt cx="909372" cy="786618"/>
          </a:xfrm>
        </p:grpSpPr>
        <p:sp>
          <p:nvSpPr>
            <p:cNvPr id="18" name="Rectangle 43"/>
            <p:cNvSpPr>
              <a:spLocks noChangeArrowheads="1"/>
            </p:cNvSpPr>
            <p:nvPr/>
          </p:nvSpPr>
          <p:spPr bwMode="auto">
            <a:xfrm>
              <a:off x="7293781" y="1607394"/>
              <a:ext cx="774082" cy="644936"/>
            </a:xfrm>
            <a:prstGeom prst="rect">
              <a:avLst/>
            </a:prstGeom>
            <a:solidFill>
              <a:srgbClr val="99CC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7539256" y="1465712"/>
              <a:ext cx="663897" cy="71974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8" name="组合 22"/>
          <p:cNvGrpSpPr>
            <a:grpSpLocks/>
          </p:cNvGrpSpPr>
          <p:nvPr/>
        </p:nvGrpSpPr>
        <p:grpSpPr bwMode="auto">
          <a:xfrm>
            <a:off x="5364088" y="2852936"/>
            <a:ext cx="689719" cy="734148"/>
            <a:chOff x="7293781" y="1465712"/>
            <a:chExt cx="909372" cy="786618"/>
          </a:xfrm>
        </p:grpSpPr>
        <p:sp>
          <p:nvSpPr>
            <p:cNvPr id="24" name="Rectangle 43"/>
            <p:cNvSpPr>
              <a:spLocks noChangeArrowheads="1"/>
            </p:cNvSpPr>
            <p:nvPr/>
          </p:nvSpPr>
          <p:spPr bwMode="auto">
            <a:xfrm>
              <a:off x="7293781" y="1607394"/>
              <a:ext cx="774082" cy="644936"/>
            </a:xfrm>
            <a:prstGeom prst="rect">
              <a:avLst/>
            </a:prstGeom>
            <a:solidFill>
              <a:srgbClr val="99CC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7539256" y="1465712"/>
              <a:ext cx="663897" cy="71974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>
                  <a:alpha val="60000"/>
                </a:srgbClr>
              </a:gs>
              <a:gs pos="64999">
                <a:srgbClr val="F0EBD5">
                  <a:alpha val="45000"/>
                </a:srgbClr>
              </a:gs>
              <a:gs pos="100000">
                <a:srgbClr val="D1C39F">
                  <a:alpha val="8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29701" name="Picture 9" descr="C:\Users\Administrator\Desktop\QQ截图2013012414334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1975" y="6237288"/>
            <a:ext cx="2232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C:\Users\Administrator\Desktop\老字号\3839023_20560279457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152" y="1337592"/>
            <a:ext cx="6934200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Users\Administrator\Desktop\xin_48a0d3c14e8447e0a226b0525a561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5627"/>
            <a:ext cx="4572000" cy="6181725"/>
          </a:xfrm>
          <a:prstGeom prst="rect">
            <a:avLst/>
          </a:prstGeom>
          <a:noFill/>
        </p:spPr>
      </p:pic>
      <p:pic>
        <p:nvPicPr>
          <p:cNvPr id="21507" name="Picture 3" descr="C:\Users\Administrator\Desktop\908fa0ec08fa513d0da05f9d3d6d55fbb2fbd96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6672"/>
            <a:ext cx="7776864" cy="5832648"/>
          </a:xfrm>
          <a:prstGeom prst="rect">
            <a:avLst/>
          </a:prstGeom>
          <a:noFill/>
        </p:spPr>
      </p:pic>
      <p:pic>
        <p:nvPicPr>
          <p:cNvPr id="30734" name="Picture 14" descr="C:\Users\Administrator\Desktop\383558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2133600"/>
            <a:ext cx="55276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组合 45"/>
          <p:cNvGrpSpPr>
            <a:grpSpLocks/>
          </p:cNvGrpSpPr>
          <p:nvPr/>
        </p:nvGrpSpPr>
        <p:grpSpPr bwMode="auto">
          <a:xfrm>
            <a:off x="657656" y="3213100"/>
            <a:ext cx="2860244" cy="2055813"/>
            <a:chOff x="854506" y="3894138"/>
            <a:chExt cx="2860244" cy="2055812"/>
          </a:xfrm>
        </p:grpSpPr>
        <p:sp>
          <p:nvSpPr>
            <p:cNvPr id="36" name="Freeform 3"/>
            <p:cNvSpPr>
              <a:spLocks/>
            </p:cNvSpPr>
            <p:nvPr/>
          </p:nvSpPr>
          <p:spPr bwMode="auto">
            <a:xfrm>
              <a:off x="880418" y="3894138"/>
              <a:ext cx="2834332" cy="2055812"/>
            </a:xfrm>
            <a:custGeom>
              <a:avLst/>
              <a:gdLst>
                <a:gd name="T0" fmla="*/ 1568 w 1969"/>
                <a:gd name="T1" fmla="*/ 0 h 1586"/>
                <a:gd name="T2" fmla="*/ 1492 w 1969"/>
                <a:gd name="T3" fmla="*/ 144 h 1586"/>
                <a:gd name="T4" fmla="*/ 1422 w 1969"/>
                <a:gd name="T5" fmla="*/ 289 h 1586"/>
                <a:gd name="T6" fmla="*/ 1382 w 1969"/>
                <a:gd name="T7" fmla="*/ 429 h 1586"/>
                <a:gd name="T8" fmla="*/ 1337 w 1969"/>
                <a:gd name="T9" fmla="*/ 625 h 1586"/>
                <a:gd name="T10" fmla="*/ 1329 w 1969"/>
                <a:gd name="T11" fmla="*/ 778 h 1586"/>
                <a:gd name="T12" fmla="*/ 1335 w 1969"/>
                <a:gd name="T13" fmla="*/ 900 h 1586"/>
                <a:gd name="T14" fmla="*/ 1355 w 1969"/>
                <a:gd name="T15" fmla="*/ 1018 h 1586"/>
                <a:gd name="T16" fmla="*/ 1379 w 1969"/>
                <a:gd name="T17" fmla="*/ 1089 h 1586"/>
                <a:gd name="T18" fmla="*/ 1434 w 1969"/>
                <a:gd name="T19" fmla="*/ 1197 h 1586"/>
                <a:gd name="T20" fmla="*/ 1492 w 1969"/>
                <a:gd name="T21" fmla="*/ 1266 h 1586"/>
                <a:gd name="T22" fmla="*/ 1574 w 1969"/>
                <a:gd name="T23" fmla="*/ 1365 h 1586"/>
                <a:gd name="T24" fmla="*/ 1678 w 1969"/>
                <a:gd name="T25" fmla="*/ 1441 h 1586"/>
                <a:gd name="T26" fmla="*/ 1766 w 1969"/>
                <a:gd name="T27" fmla="*/ 1488 h 1586"/>
                <a:gd name="T28" fmla="*/ 1853 w 1969"/>
                <a:gd name="T29" fmla="*/ 1540 h 1586"/>
                <a:gd name="T30" fmla="*/ 1911 w 1969"/>
                <a:gd name="T31" fmla="*/ 1552 h 1586"/>
                <a:gd name="T32" fmla="*/ 1969 w 1969"/>
                <a:gd name="T33" fmla="*/ 1586 h 1586"/>
                <a:gd name="T34" fmla="*/ 3 w 1969"/>
                <a:gd name="T35" fmla="*/ 1586 h 1586"/>
                <a:gd name="T36" fmla="*/ 0 w 1969"/>
                <a:gd name="T37" fmla="*/ 1 h 1586"/>
                <a:gd name="T38" fmla="*/ 1568 w 1969"/>
                <a:gd name="T39" fmla="*/ 0 h 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69" h="1586">
                  <a:moveTo>
                    <a:pt x="1568" y="0"/>
                  </a:moveTo>
                  <a:cubicBezTo>
                    <a:pt x="1555" y="24"/>
                    <a:pt x="1516" y="96"/>
                    <a:pt x="1492" y="144"/>
                  </a:cubicBezTo>
                  <a:lnTo>
                    <a:pt x="1422" y="289"/>
                  </a:lnTo>
                  <a:lnTo>
                    <a:pt x="1382" y="429"/>
                  </a:lnTo>
                  <a:lnTo>
                    <a:pt x="1337" y="625"/>
                  </a:lnTo>
                  <a:lnTo>
                    <a:pt x="1329" y="778"/>
                  </a:lnTo>
                  <a:lnTo>
                    <a:pt x="1335" y="900"/>
                  </a:lnTo>
                  <a:lnTo>
                    <a:pt x="1355" y="1018"/>
                  </a:lnTo>
                  <a:lnTo>
                    <a:pt x="1379" y="1089"/>
                  </a:lnTo>
                  <a:lnTo>
                    <a:pt x="1434" y="1197"/>
                  </a:lnTo>
                  <a:lnTo>
                    <a:pt x="1492" y="1266"/>
                  </a:lnTo>
                  <a:lnTo>
                    <a:pt x="1574" y="1365"/>
                  </a:lnTo>
                  <a:lnTo>
                    <a:pt x="1678" y="1441"/>
                  </a:lnTo>
                  <a:lnTo>
                    <a:pt x="1766" y="1488"/>
                  </a:lnTo>
                  <a:lnTo>
                    <a:pt x="1853" y="1540"/>
                  </a:lnTo>
                  <a:lnTo>
                    <a:pt x="1911" y="1552"/>
                  </a:lnTo>
                  <a:lnTo>
                    <a:pt x="1969" y="1586"/>
                  </a:lnTo>
                  <a:lnTo>
                    <a:pt x="3" y="1586"/>
                  </a:lnTo>
                  <a:lnTo>
                    <a:pt x="0" y="1"/>
                  </a:lnTo>
                  <a:cubicBezTo>
                    <a:pt x="0" y="1"/>
                    <a:pt x="1568" y="0"/>
                    <a:pt x="1568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9721" name="Text Box 45"/>
            <p:cNvSpPr txBox="1">
              <a:spLocks noChangeArrowheads="1"/>
            </p:cNvSpPr>
            <p:nvPr/>
          </p:nvSpPr>
          <p:spPr bwMode="auto">
            <a:xfrm>
              <a:off x="854506" y="4410844"/>
              <a:ext cx="212839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zh-CN" altLang="en-US" sz="2000" noProof="1">
                  <a:latin typeface="黑体" pitchFamily="49" charset="-122"/>
                  <a:ea typeface="黑体" pitchFamily="49" charset="-122"/>
                  <a:cs typeface="Arial" pitchFamily="34" charset="0"/>
                </a:rPr>
                <a:t>爱国兴业是根基，要坚持不动摇，认真敬业不含糊</a:t>
              </a:r>
              <a:endParaRPr lang="zh-CN" sz="2000" noProof="1">
                <a:latin typeface="黑体" pitchFamily="49" charset="-122"/>
                <a:ea typeface="黑体" pitchFamily="49" charset="-122"/>
                <a:cs typeface="Arial" pitchFamily="34" charset="0"/>
              </a:endParaRPr>
            </a:p>
          </p:txBody>
        </p:sp>
      </p:grpSp>
      <p:grpSp>
        <p:nvGrpSpPr>
          <p:cNvPr id="14" name="组合 46"/>
          <p:cNvGrpSpPr>
            <a:grpSpLocks/>
          </p:cNvGrpSpPr>
          <p:nvPr/>
        </p:nvGrpSpPr>
        <p:grpSpPr bwMode="auto">
          <a:xfrm>
            <a:off x="5213350" y="1700808"/>
            <a:ext cx="3319463" cy="1794867"/>
            <a:chOff x="5213350" y="1700474"/>
            <a:chExt cx="3319090" cy="1795199"/>
          </a:xfrm>
        </p:grpSpPr>
        <p:sp>
          <p:nvSpPr>
            <p:cNvPr id="29714" name="Freeform 2"/>
            <p:cNvSpPr>
              <a:spLocks/>
            </p:cNvSpPr>
            <p:nvPr/>
          </p:nvSpPr>
          <p:spPr bwMode="auto">
            <a:xfrm>
              <a:off x="5213350" y="1700474"/>
              <a:ext cx="3319090" cy="1795199"/>
            </a:xfrm>
            <a:custGeom>
              <a:avLst/>
              <a:gdLst>
                <a:gd name="T0" fmla="*/ 2147483647 w 2265"/>
                <a:gd name="T1" fmla="*/ 2147483647 h 1494"/>
                <a:gd name="T2" fmla="*/ 2147483647 w 2265"/>
                <a:gd name="T3" fmla="*/ 2147483647 h 1494"/>
                <a:gd name="T4" fmla="*/ 2147483647 w 2265"/>
                <a:gd name="T5" fmla="*/ 2147483647 h 1494"/>
                <a:gd name="T6" fmla="*/ 2147483647 w 2265"/>
                <a:gd name="T7" fmla="*/ 2147483647 h 1494"/>
                <a:gd name="T8" fmla="*/ 2147483647 w 2265"/>
                <a:gd name="T9" fmla="*/ 2147483647 h 1494"/>
                <a:gd name="T10" fmla="*/ 2147483647 w 2265"/>
                <a:gd name="T11" fmla="*/ 2147483647 h 1494"/>
                <a:gd name="T12" fmla="*/ 2147483647 w 2265"/>
                <a:gd name="T13" fmla="*/ 2147483647 h 1494"/>
                <a:gd name="T14" fmla="*/ 2147483647 w 2265"/>
                <a:gd name="T15" fmla="*/ 2147483647 h 1494"/>
                <a:gd name="T16" fmla="*/ 2147483647 w 2265"/>
                <a:gd name="T17" fmla="*/ 2147483647 h 1494"/>
                <a:gd name="T18" fmla="*/ 2147483647 w 2265"/>
                <a:gd name="T19" fmla="*/ 2147483647 h 1494"/>
                <a:gd name="T20" fmla="*/ 2147483647 w 2265"/>
                <a:gd name="T21" fmla="*/ 2147483647 h 1494"/>
                <a:gd name="T22" fmla="*/ 2147483647 w 2265"/>
                <a:gd name="T23" fmla="*/ 2147483647 h 1494"/>
                <a:gd name="T24" fmla="*/ 2147483647 w 2265"/>
                <a:gd name="T25" fmla="*/ 2147483647 h 1494"/>
                <a:gd name="T26" fmla="*/ 2147483647 w 2265"/>
                <a:gd name="T27" fmla="*/ 2147483647 h 1494"/>
                <a:gd name="T28" fmla="*/ 2147483647 w 2265"/>
                <a:gd name="T29" fmla="*/ 2147483647 h 1494"/>
                <a:gd name="T30" fmla="*/ 2147483647 w 2265"/>
                <a:gd name="T31" fmla="*/ 2147483647 h 1494"/>
                <a:gd name="T32" fmla="*/ 0 w 2265"/>
                <a:gd name="T33" fmla="*/ 2147483647 h 1494"/>
                <a:gd name="T34" fmla="*/ 2147483647 w 2265"/>
                <a:gd name="T35" fmla="*/ 0 h 1494"/>
                <a:gd name="T36" fmla="*/ 2147483647 w 2265"/>
                <a:gd name="T37" fmla="*/ 2147483647 h 1494"/>
                <a:gd name="T38" fmla="*/ 2147483647 w 2265"/>
                <a:gd name="T39" fmla="*/ 2147483647 h 14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5"/>
                <a:gd name="T61" fmla="*/ 0 h 1494"/>
                <a:gd name="T62" fmla="*/ 2265 w 2265"/>
                <a:gd name="T63" fmla="*/ 1494 h 14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5" h="1494">
                  <a:moveTo>
                    <a:pt x="689" y="1494"/>
                  </a:moveTo>
                  <a:cubicBezTo>
                    <a:pt x="704" y="1472"/>
                    <a:pt x="738" y="1399"/>
                    <a:pt x="755" y="1354"/>
                  </a:cubicBezTo>
                  <a:lnTo>
                    <a:pt x="789" y="1224"/>
                  </a:lnTo>
                  <a:lnTo>
                    <a:pt x="823" y="1080"/>
                  </a:lnTo>
                  <a:lnTo>
                    <a:pt x="841" y="886"/>
                  </a:lnTo>
                  <a:lnTo>
                    <a:pt x="825" y="750"/>
                  </a:lnTo>
                  <a:lnTo>
                    <a:pt x="797" y="639"/>
                  </a:lnTo>
                  <a:lnTo>
                    <a:pt x="745" y="528"/>
                  </a:lnTo>
                  <a:lnTo>
                    <a:pt x="713" y="452"/>
                  </a:lnTo>
                  <a:lnTo>
                    <a:pt x="667" y="366"/>
                  </a:lnTo>
                  <a:lnTo>
                    <a:pt x="624" y="301"/>
                  </a:lnTo>
                  <a:lnTo>
                    <a:pt x="529" y="198"/>
                  </a:lnTo>
                  <a:lnTo>
                    <a:pt x="415" y="118"/>
                  </a:lnTo>
                  <a:lnTo>
                    <a:pt x="323" y="74"/>
                  </a:lnTo>
                  <a:lnTo>
                    <a:pt x="225" y="40"/>
                  </a:lnTo>
                  <a:lnTo>
                    <a:pt x="165" y="26"/>
                  </a:lnTo>
                  <a:lnTo>
                    <a:pt x="0" y="1"/>
                  </a:lnTo>
                  <a:lnTo>
                    <a:pt x="2265" y="0"/>
                  </a:lnTo>
                  <a:lnTo>
                    <a:pt x="2265" y="1493"/>
                  </a:lnTo>
                  <a:cubicBezTo>
                    <a:pt x="2265" y="1493"/>
                    <a:pt x="689" y="1494"/>
                    <a:pt x="689" y="1494"/>
                  </a:cubicBez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5" name="Text Box 45"/>
            <p:cNvSpPr txBox="1">
              <a:spLocks noChangeArrowheads="1"/>
            </p:cNvSpPr>
            <p:nvPr/>
          </p:nvSpPr>
          <p:spPr bwMode="auto">
            <a:xfrm>
              <a:off x="5796071" y="1700475"/>
              <a:ext cx="266436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 defTabSz="801688">
                <a:spcBef>
                  <a:spcPct val="20000"/>
                </a:spcBef>
              </a:pPr>
              <a:r>
                <a:rPr lang="zh-CN" altLang="en-US" sz="2000" noProof="1">
                  <a:latin typeface="黑体" pitchFamily="49" charset="-122"/>
                  <a:ea typeface="黑体" pitchFamily="49" charset="-122"/>
                  <a:cs typeface="Arial" pitchFamily="34" charset="0"/>
                </a:rPr>
                <a:t>诚信诚实守信不造假，</a:t>
              </a:r>
              <a:endParaRPr lang="zh-CN" altLang="zh-CN" sz="2000" noProof="1">
                <a:latin typeface="黑体" pitchFamily="49" charset="-122"/>
                <a:ea typeface="黑体" pitchFamily="49" charset="-122"/>
                <a:cs typeface="Arial" pitchFamily="34" charset="0"/>
              </a:endParaRPr>
            </a:p>
            <a:p>
              <a:pPr algn="r" defTabSz="801688">
                <a:spcBef>
                  <a:spcPct val="20000"/>
                </a:spcBef>
              </a:pPr>
              <a:r>
                <a:rPr lang="zh-CN" altLang="en-US" sz="2000" noProof="1">
                  <a:latin typeface="黑体" pitchFamily="49" charset="-122"/>
                  <a:ea typeface="黑体" pitchFamily="49" charset="-122"/>
                  <a:cs typeface="Arial" pitchFamily="34" charset="0"/>
                </a:rPr>
                <a:t>友善待人不冷淡</a:t>
              </a:r>
              <a:endParaRPr lang="zh-CN" sz="2000" noProof="1">
                <a:latin typeface="黑体" pitchFamily="49" charset="-122"/>
                <a:ea typeface="黑体" pitchFamily="49" charset="-122"/>
                <a:cs typeface="Arial" pitchFamily="34" charset="0"/>
              </a:endParaRPr>
            </a:p>
          </p:txBody>
        </p:sp>
      </p:grpSp>
      <p:pic>
        <p:nvPicPr>
          <p:cNvPr id="41" name="图片 40" descr="2011100917461218副本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772816"/>
            <a:ext cx="2755798" cy="1872248"/>
          </a:xfrm>
          <a:prstGeom prst="rect">
            <a:avLst/>
          </a:prstGeom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267744" y="1660838"/>
            <a:ext cx="5184576" cy="3784386"/>
            <a:chOff x="1229" y="1080"/>
            <a:chExt cx="3575" cy="2751"/>
          </a:xfrm>
        </p:grpSpPr>
        <p:grpSp>
          <p:nvGrpSpPr>
            <p:cNvPr id="29722" name="Group 36"/>
            <p:cNvGrpSpPr>
              <a:grpSpLocks/>
            </p:cNvGrpSpPr>
            <p:nvPr/>
          </p:nvGrpSpPr>
          <p:grpSpPr bwMode="auto">
            <a:xfrm>
              <a:off x="1754" y="2851"/>
              <a:ext cx="3050" cy="978"/>
              <a:chOff x="1754" y="2851"/>
              <a:chExt cx="3050" cy="978"/>
            </a:xfrm>
          </p:grpSpPr>
          <p:sp>
            <p:nvSpPr>
              <p:cNvPr id="29736" name="Oval 8"/>
              <p:cNvSpPr>
                <a:spLocks noChangeArrowheads="1"/>
              </p:cNvSpPr>
              <p:nvPr/>
            </p:nvSpPr>
            <p:spPr bwMode="auto">
              <a:xfrm rot="-534481">
                <a:off x="2641" y="3027"/>
                <a:ext cx="1205" cy="452"/>
              </a:xfrm>
              <a:prstGeom prst="ellipse">
                <a:avLst/>
              </a:prstGeom>
              <a:solidFill>
                <a:srgbClr val="B4B4B4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29737" name="Group 10"/>
              <p:cNvGrpSpPr>
                <a:grpSpLocks/>
              </p:cNvGrpSpPr>
              <p:nvPr/>
            </p:nvGrpSpPr>
            <p:grpSpPr bwMode="auto">
              <a:xfrm>
                <a:off x="1754" y="2851"/>
                <a:ext cx="3050" cy="978"/>
                <a:chOff x="532" y="2851"/>
                <a:chExt cx="3050" cy="978"/>
              </a:xfrm>
            </p:grpSpPr>
            <p:sp>
              <p:nvSpPr>
                <p:cNvPr id="29738" name="Freeform 38"/>
                <p:cNvSpPr>
                  <a:spLocks/>
                </p:cNvSpPr>
                <p:nvPr/>
              </p:nvSpPr>
              <p:spPr bwMode="auto">
                <a:xfrm>
                  <a:off x="1132" y="2851"/>
                  <a:ext cx="2450" cy="520"/>
                </a:xfrm>
                <a:custGeom>
                  <a:avLst/>
                  <a:gdLst>
                    <a:gd name="T0" fmla="*/ 2147483647 w 1678"/>
                    <a:gd name="T1" fmla="*/ 1589293 h 1010"/>
                    <a:gd name="T2" fmla="*/ 2147483647 w 1678"/>
                    <a:gd name="T3" fmla="*/ 427886 h 1010"/>
                    <a:gd name="T4" fmla="*/ 2147483647 w 1678"/>
                    <a:gd name="T5" fmla="*/ 1081602 h 1010"/>
                    <a:gd name="T6" fmla="*/ 0 w 1678"/>
                    <a:gd name="T7" fmla="*/ 1023872 h 1010"/>
                    <a:gd name="T8" fmla="*/ 2147483647 w 1678"/>
                    <a:gd name="T9" fmla="*/ 106973 h 1010"/>
                    <a:gd name="T10" fmla="*/ 2147483647 w 1678"/>
                    <a:gd name="T11" fmla="*/ 1714941 h 1010"/>
                    <a:gd name="T12" fmla="*/ 2147483647 w 1678"/>
                    <a:gd name="T13" fmla="*/ 1589293 h 10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78"/>
                    <a:gd name="T22" fmla="*/ 0 h 1010"/>
                    <a:gd name="T23" fmla="*/ 1678 w 1678"/>
                    <a:gd name="T24" fmla="*/ 1010 h 10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78" h="1010">
                      <a:moveTo>
                        <a:pt x="1162" y="936"/>
                      </a:moveTo>
                      <a:cubicBezTo>
                        <a:pt x="1222" y="836"/>
                        <a:pt x="1371" y="388"/>
                        <a:pt x="985" y="252"/>
                      </a:cubicBezTo>
                      <a:cubicBezTo>
                        <a:pt x="471" y="122"/>
                        <a:pt x="116" y="637"/>
                        <a:pt x="116" y="637"/>
                      </a:cubicBezTo>
                      <a:cubicBezTo>
                        <a:pt x="116" y="637"/>
                        <a:pt x="116" y="637"/>
                        <a:pt x="0" y="603"/>
                      </a:cubicBezTo>
                      <a:cubicBezTo>
                        <a:pt x="272" y="215"/>
                        <a:pt x="727" y="0"/>
                        <a:pt x="1077" y="63"/>
                      </a:cubicBezTo>
                      <a:cubicBezTo>
                        <a:pt x="1416" y="123"/>
                        <a:pt x="1678" y="452"/>
                        <a:pt x="1422" y="1010"/>
                      </a:cubicBezTo>
                      <a:cubicBezTo>
                        <a:pt x="1357" y="994"/>
                        <a:pt x="1209" y="950"/>
                        <a:pt x="1162" y="936"/>
                      </a:cubicBezTo>
                      <a:close/>
                    </a:path>
                  </a:pathLst>
                </a:custGeom>
                <a:solidFill>
                  <a:srgbClr val="B4B4B4">
                    <a:alpha val="5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39" name="Freeform 39"/>
                <p:cNvSpPr>
                  <a:spLocks/>
                </p:cNvSpPr>
                <p:nvPr/>
              </p:nvSpPr>
              <p:spPr bwMode="auto">
                <a:xfrm>
                  <a:off x="532" y="3191"/>
                  <a:ext cx="2600" cy="638"/>
                </a:xfrm>
                <a:custGeom>
                  <a:avLst/>
                  <a:gdLst>
                    <a:gd name="T0" fmla="*/ 2147483647 w 1781"/>
                    <a:gd name="T1" fmla="*/ 63449 h 1235"/>
                    <a:gd name="T2" fmla="*/ 2147483647 w 1781"/>
                    <a:gd name="T3" fmla="*/ 1383524 h 1235"/>
                    <a:gd name="T4" fmla="*/ 2147483647 w 1781"/>
                    <a:gd name="T5" fmla="*/ 639770 h 1235"/>
                    <a:gd name="T6" fmla="*/ 2147483647 w 1781"/>
                    <a:gd name="T7" fmla="*/ 782528 h 1235"/>
                    <a:gd name="T8" fmla="*/ 2147483647 w 1781"/>
                    <a:gd name="T9" fmla="*/ 1758926 h 1235"/>
                    <a:gd name="T10" fmla="*/ 2147483647 w 1781"/>
                    <a:gd name="T11" fmla="*/ 0 h 1235"/>
                    <a:gd name="T12" fmla="*/ 2147483647 w 1781"/>
                    <a:gd name="T13" fmla="*/ 63449 h 12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81"/>
                    <a:gd name="T22" fmla="*/ 0 h 1235"/>
                    <a:gd name="T23" fmla="*/ 1781 w 1781"/>
                    <a:gd name="T24" fmla="*/ 1235 h 12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81" h="1235">
                      <a:moveTo>
                        <a:pt x="487" y="36"/>
                      </a:moveTo>
                      <a:cubicBezTo>
                        <a:pt x="412" y="169"/>
                        <a:pt x="208" y="597"/>
                        <a:pt x="609" y="785"/>
                      </a:cubicBezTo>
                      <a:cubicBezTo>
                        <a:pt x="830" y="873"/>
                        <a:pt x="1204" y="807"/>
                        <a:pt x="1523" y="363"/>
                      </a:cubicBezTo>
                      <a:cubicBezTo>
                        <a:pt x="1586" y="379"/>
                        <a:pt x="1709" y="419"/>
                        <a:pt x="1781" y="444"/>
                      </a:cubicBezTo>
                      <a:cubicBezTo>
                        <a:pt x="1502" y="949"/>
                        <a:pt x="806" y="1235"/>
                        <a:pt x="452" y="998"/>
                      </a:cubicBezTo>
                      <a:cubicBezTo>
                        <a:pt x="0" y="701"/>
                        <a:pt x="278" y="135"/>
                        <a:pt x="372" y="0"/>
                      </a:cubicBezTo>
                      <a:cubicBezTo>
                        <a:pt x="430" y="17"/>
                        <a:pt x="411" y="11"/>
                        <a:pt x="487" y="36"/>
                      </a:cubicBezTo>
                      <a:close/>
                    </a:path>
                  </a:pathLst>
                </a:custGeom>
                <a:solidFill>
                  <a:srgbClr val="B4B4B4">
                    <a:alpha val="5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9723" name="Group 13"/>
            <p:cNvGrpSpPr>
              <a:grpSpLocks/>
            </p:cNvGrpSpPr>
            <p:nvPr/>
          </p:nvGrpSpPr>
          <p:grpSpPr bwMode="auto">
            <a:xfrm>
              <a:off x="1229" y="1080"/>
              <a:ext cx="3050" cy="2751"/>
              <a:chOff x="7" y="1080"/>
              <a:chExt cx="3050" cy="2751"/>
            </a:xfrm>
          </p:grpSpPr>
          <p:grpSp>
            <p:nvGrpSpPr>
              <p:cNvPr id="29724" name="Group 14"/>
              <p:cNvGrpSpPr>
                <a:grpSpLocks/>
              </p:cNvGrpSpPr>
              <p:nvPr/>
            </p:nvGrpSpPr>
            <p:grpSpPr bwMode="auto">
              <a:xfrm>
                <a:off x="7" y="2013"/>
                <a:ext cx="2663" cy="1818"/>
                <a:chOff x="7" y="2013"/>
                <a:chExt cx="2663" cy="1818"/>
              </a:xfrm>
            </p:grpSpPr>
            <p:sp>
              <p:nvSpPr>
                <p:cNvPr id="29733" name="Freeform 41"/>
                <p:cNvSpPr>
                  <a:spLocks/>
                </p:cNvSpPr>
                <p:nvPr/>
              </p:nvSpPr>
              <p:spPr bwMode="auto">
                <a:xfrm>
                  <a:off x="7" y="2013"/>
                  <a:ext cx="2599" cy="1803"/>
                </a:xfrm>
                <a:custGeom>
                  <a:avLst/>
                  <a:gdLst>
                    <a:gd name="T0" fmla="*/ 2147483647 w 1781"/>
                    <a:gd name="T1" fmla="*/ 2147483647 h 1235"/>
                    <a:gd name="T2" fmla="*/ 2147483647 w 1781"/>
                    <a:gd name="T3" fmla="*/ 2147483647 h 1235"/>
                    <a:gd name="T4" fmla="*/ 2147483647 w 1781"/>
                    <a:gd name="T5" fmla="*/ 2147483647 h 1235"/>
                    <a:gd name="T6" fmla="*/ 2147483647 w 1781"/>
                    <a:gd name="T7" fmla="*/ 2147483647 h 1235"/>
                    <a:gd name="T8" fmla="*/ 2147483647 w 1781"/>
                    <a:gd name="T9" fmla="*/ 2147483647 h 1235"/>
                    <a:gd name="T10" fmla="*/ 2147483647 w 1781"/>
                    <a:gd name="T11" fmla="*/ 0 h 1235"/>
                    <a:gd name="T12" fmla="*/ 2147483647 w 1781"/>
                    <a:gd name="T13" fmla="*/ 2147483647 h 12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81"/>
                    <a:gd name="T22" fmla="*/ 0 h 1235"/>
                    <a:gd name="T23" fmla="*/ 1781 w 1781"/>
                    <a:gd name="T24" fmla="*/ 1235 h 12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81" h="1235">
                      <a:moveTo>
                        <a:pt x="487" y="36"/>
                      </a:moveTo>
                      <a:cubicBezTo>
                        <a:pt x="412" y="169"/>
                        <a:pt x="208" y="597"/>
                        <a:pt x="609" y="785"/>
                      </a:cubicBezTo>
                      <a:cubicBezTo>
                        <a:pt x="830" y="873"/>
                        <a:pt x="1204" y="807"/>
                        <a:pt x="1523" y="363"/>
                      </a:cubicBezTo>
                      <a:cubicBezTo>
                        <a:pt x="1586" y="379"/>
                        <a:pt x="1709" y="419"/>
                        <a:pt x="1781" y="444"/>
                      </a:cubicBezTo>
                      <a:cubicBezTo>
                        <a:pt x="1502" y="949"/>
                        <a:pt x="806" y="1235"/>
                        <a:pt x="452" y="998"/>
                      </a:cubicBezTo>
                      <a:cubicBezTo>
                        <a:pt x="0" y="701"/>
                        <a:pt x="278" y="135"/>
                        <a:pt x="372" y="0"/>
                      </a:cubicBezTo>
                      <a:cubicBezTo>
                        <a:pt x="430" y="17"/>
                        <a:pt x="411" y="11"/>
                        <a:pt x="487" y="3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3"/>
                    </a:gs>
                    <a:gs pos="100000">
                      <a:srgbClr val="79ACD7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34" name="Freeform 42"/>
                <p:cNvSpPr>
                  <a:spLocks/>
                </p:cNvSpPr>
                <p:nvPr/>
              </p:nvSpPr>
              <p:spPr bwMode="auto">
                <a:xfrm>
                  <a:off x="755" y="2659"/>
                  <a:ext cx="1915" cy="1172"/>
                </a:xfrm>
                <a:custGeom>
                  <a:avLst/>
                  <a:gdLst>
                    <a:gd name="T0" fmla="*/ 0 w 1312"/>
                    <a:gd name="T1" fmla="*/ 2147483647 h 803"/>
                    <a:gd name="T2" fmla="*/ 2147483647 w 1312"/>
                    <a:gd name="T3" fmla="*/ 2147483647 h 803"/>
                    <a:gd name="T4" fmla="*/ 2147483647 w 1312"/>
                    <a:gd name="T5" fmla="*/ 0 h 803"/>
                    <a:gd name="T6" fmla="*/ 2147483647 w 1312"/>
                    <a:gd name="T7" fmla="*/ 2147483647 h 803"/>
                    <a:gd name="T8" fmla="*/ 2147483647 w 1312"/>
                    <a:gd name="T9" fmla="*/ 2147483647 h 803"/>
                    <a:gd name="T10" fmla="*/ 0 w 1312"/>
                    <a:gd name="T11" fmla="*/ 2147483647 h 80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2"/>
                    <a:gd name="T19" fmla="*/ 0 h 803"/>
                    <a:gd name="T20" fmla="*/ 1312 w 1312"/>
                    <a:gd name="T21" fmla="*/ 803 h 80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2" h="803">
                      <a:moveTo>
                        <a:pt x="0" y="589"/>
                      </a:moveTo>
                      <a:cubicBezTo>
                        <a:pt x="0" y="589"/>
                        <a:pt x="399" y="803"/>
                        <a:pt x="989" y="335"/>
                      </a:cubicBezTo>
                      <a:cubicBezTo>
                        <a:pt x="1163" y="189"/>
                        <a:pt x="1267" y="0"/>
                        <a:pt x="1267" y="0"/>
                      </a:cubicBezTo>
                      <a:cubicBezTo>
                        <a:pt x="1312" y="63"/>
                        <a:pt x="1312" y="63"/>
                        <a:pt x="1312" y="63"/>
                      </a:cubicBezTo>
                      <a:cubicBezTo>
                        <a:pt x="1312" y="63"/>
                        <a:pt x="999" y="633"/>
                        <a:pt x="400" y="678"/>
                      </a:cubicBezTo>
                      <a:cubicBezTo>
                        <a:pt x="148" y="694"/>
                        <a:pt x="0" y="589"/>
                        <a:pt x="0" y="58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3"/>
                    </a:gs>
                    <a:gs pos="50000">
                      <a:srgbClr val="003D70"/>
                    </a:gs>
                    <a:gs pos="100000">
                      <a:srgbClr val="0061B3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35" name="Freeform 43"/>
                <p:cNvSpPr>
                  <a:spLocks/>
                </p:cNvSpPr>
                <p:nvPr/>
              </p:nvSpPr>
              <p:spPr bwMode="auto">
                <a:xfrm>
                  <a:off x="419" y="2066"/>
                  <a:ext cx="389" cy="1042"/>
                </a:xfrm>
                <a:custGeom>
                  <a:avLst/>
                  <a:gdLst>
                    <a:gd name="T0" fmla="*/ 2147483647 w 267"/>
                    <a:gd name="T1" fmla="*/ 0 h 714"/>
                    <a:gd name="T2" fmla="*/ 2147483647 w 267"/>
                    <a:gd name="T3" fmla="*/ 2147483647 h 714"/>
                    <a:gd name="T4" fmla="*/ 2147483647 w 267"/>
                    <a:gd name="T5" fmla="*/ 2147483647 h 714"/>
                    <a:gd name="T6" fmla="*/ 2147483647 w 267"/>
                    <a:gd name="T7" fmla="*/ 2147483647 h 714"/>
                    <a:gd name="T8" fmla="*/ 2147483647 w 267"/>
                    <a:gd name="T9" fmla="*/ 0 h 7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7"/>
                    <a:gd name="T16" fmla="*/ 0 h 714"/>
                    <a:gd name="T17" fmla="*/ 267 w 267"/>
                    <a:gd name="T18" fmla="*/ 714 h 7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7" h="714">
                      <a:moveTo>
                        <a:pt x="205" y="0"/>
                      </a:moveTo>
                      <a:cubicBezTo>
                        <a:pt x="205" y="0"/>
                        <a:pt x="254" y="45"/>
                        <a:pt x="261" y="50"/>
                      </a:cubicBezTo>
                      <a:cubicBezTo>
                        <a:pt x="267" y="61"/>
                        <a:pt x="0" y="424"/>
                        <a:pt x="264" y="714"/>
                      </a:cubicBezTo>
                      <a:cubicBezTo>
                        <a:pt x="69" y="593"/>
                        <a:pt x="85" y="409"/>
                        <a:pt x="87" y="363"/>
                      </a:cubicBezTo>
                      <a:cubicBezTo>
                        <a:pt x="88" y="197"/>
                        <a:pt x="205" y="0"/>
                        <a:pt x="20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3"/>
                    </a:gs>
                    <a:gs pos="50000">
                      <a:srgbClr val="003D70"/>
                    </a:gs>
                    <a:gs pos="100000">
                      <a:srgbClr val="0061B3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9725" name="Group 18"/>
              <p:cNvGrpSpPr>
                <a:grpSpLocks/>
              </p:cNvGrpSpPr>
              <p:nvPr/>
            </p:nvGrpSpPr>
            <p:grpSpPr bwMode="auto">
              <a:xfrm>
                <a:off x="606" y="1080"/>
                <a:ext cx="2451" cy="1570"/>
                <a:chOff x="606" y="1010"/>
                <a:chExt cx="2451" cy="1570"/>
              </a:xfrm>
            </p:grpSpPr>
            <p:sp>
              <p:nvSpPr>
                <p:cNvPr id="29726" name="Freeform 46"/>
                <p:cNvSpPr>
                  <a:spLocks/>
                </p:cNvSpPr>
                <p:nvPr/>
              </p:nvSpPr>
              <p:spPr bwMode="auto">
                <a:xfrm>
                  <a:off x="2683" y="1564"/>
                  <a:ext cx="261" cy="1016"/>
                </a:xfrm>
                <a:custGeom>
                  <a:avLst/>
                  <a:gdLst>
                    <a:gd name="T0" fmla="*/ 0 w 179"/>
                    <a:gd name="T1" fmla="*/ 2147483647 h 696"/>
                    <a:gd name="T2" fmla="*/ 2147483647 w 179"/>
                    <a:gd name="T3" fmla="*/ 2147483647 h 696"/>
                    <a:gd name="T4" fmla="*/ 2147483647 w 179"/>
                    <a:gd name="T5" fmla="*/ 2147483647 h 696"/>
                    <a:gd name="T6" fmla="*/ 2147483647 w 179"/>
                    <a:gd name="T7" fmla="*/ 2147483647 h 696"/>
                    <a:gd name="T8" fmla="*/ 2147483647 w 179"/>
                    <a:gd name="T9" fmla="*/ 0 h 696"/>
                    <a:gd name="T10" fmla="*/ 0 w 179"/>
                    <a:gd name="T11" fmla="*/ 2147483647 h 6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9"/>
                    <a:gd name="T19" fmla="*/ 0 h 696"/>
                    <a:gd name="T20" fmla="*/ 179 w 179"/>
                    <a:gd name="T21" fmla="*/ 696 h 6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9" h="696">
                      <a:moveTo>
                        <a:pt x="0" y="630"/>
                      </a:moveTo>
                      <a:cubicBezTo>
                        <a:pt x="19" y="659"/>
                        <a:pt x="42" y="696"/>
                        <a:pt x="42" y="696"/>
                      </a:cubicBezTo>
                      <a:cubicBezTo>
                        <a:pt x="42" y="696"/>
                        <a:pt x="134" y="518"/>
                        <a:pt x="139" y="315"/>
                      </a:cubicBezTo>
                      <a:cubicBezTo>
                        <a:pt x="146" y="172"/>
                        <a:pt x="91" y="63"/>
                        <a:pt x="91" y="63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0"/>
                        <a:pt x="179" y="245"/>
                        <a:pt x="0" y="63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1C1C1"/>
                    </a:gs>
                    <a:gs pos="50000">
                      <a:srgbClr val="565656"/>
                    </a:gs>
                    <a:gs pos="100000">
                      <a:srgbClr val="C1C1C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9727" name="Group 20"/>
                <p:cNvGrpSpPr>
                  <a:grpSpLocks/>
                </p:cNvGrpSpPr>
                <p:nvPr/>
              </p:nvGrpSpPr>
              <p:grpSpPr bwMode="auto">
                <a:xfrm>
                  <a:off x="606" y="1010"/>
                  <a:ext cx="2451" cy="1570"/>
                  <a:chOff x="606" y="1010"/>
                  <a:chExt cx="2451" cy="1570"/>
                </a:xfrm>
              </p:grpSpPr>
              <p:sp>
                <p:nvSpPr>
                  <p:cNvPr id="29728" name="Freeform 48"/>
                  <p:cNvSpPr>
                    <a:spLocks/>
                  </p:cNvSpPr>
                  <p:nvPr/>
                </p:nvSpPr>
                <p:spPr bwMode="auto">
                  <a:xfrm>
                    <a:off x="2303" y="2376"/>
                    <a:ext cx="440" cy="204"/>
                  </a:xfrm>
                  <a:custGeom>
                    <a:avLst/>
                    <a:gdLst>
                      <a:gd name="T0" fmla="*/ 0 w 469"/>
                      <a:gd name="T1" fmla="*/ 0 h 218"/>
                      <a:gd name="T2" fmla="*/ 504529319 w 469"/>
                      <a:gd name="T3" fmla="*/ 139647835 h 218"/>
                      <a:gd name="T4" fmla="*/ 585703110 w 469"/>
                      <a:gd name="T5" fmla="*/ 264723981 h 218"/>
                      <a:gd name="T6" fmla="*/ 91165034 w 469"/>
                      <a:gd name="T7" fmla="*/ 121433073 h 218"/>
                      <a:gd name="T8" fmla="*/ 0 w 469"/>
                      <a:gd name="T9" fmla="*/ 0 h 2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9"/>
                      <a:gd name="T16" fmla="*/ 0 h 218"/>
                      <a:gd name="T17" fmla="*/ 469 w 469"/>
                      <a:gd name="T18" fmla="*/ 218 h 2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9" h="218">
                        <a:moveTo>
                          <a:pt x="0" y="0"/>
                        </a:moveTo>
                        <a:lnTo>
                          <a:pt x="404" y="115"/>
                        </a:lnTo>
                        <a:lnTo>
                          <a:pt x="469" y="218"/>
                        </a:lnTo>
                        <a:lnTo>
                          <a:pt x="73" y="1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BDBDBD"/>
                      </a:gs>
                      <a:gs pos="100000">
                        <a:srgbClr val="4B4B4B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9729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606" y="1010"/>
                    <a:ext cx="2451" cy="1473"/>
                    <a:chOff x="606" y="1010"/>
                    <a:chExt cx="2451" cy="1473"/>
                  </a:xfrm>
                </p:grpSpPr>
                <p:sp>
                  <p:nvSpPr>
                    <p:cNvPr id="29730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606" y="1010"/>
                      <a:ext cx="2451" cy="1473"/>
                    </a:xfrm>
                    <a:custGeom>
                      <a:avLst/>
                      <a:gdLst>
                        <a:gd name="T0" fmla="*/ 2147483647 w 1678"/>
                        <a:gd name="T1" fmla="*/ 2147483647 h 1010"/>
                        <a:gd name="T2" fmla="*/ 2147483647 w 1678"/>
                        <a:gd name="T3" fmla="*/ 2147483647 h 1010"/>
                        <a:gd name="T4" fmla="*/ 2147483647 w 1678"/>
                        <a:gd name="T5" fmla="*/ 2147483647 h 1010"/>
                        <a:gd name="T6" fmla="*/ 0 w 1678"/>
                        <a:gd name="T7" fmla="*/ 2147483647 h 1010"/>
                        <a:gd name="T8" fmla="*/ 2147483647 w 1678"/>
                        <a:gd name="T9" fmla="*/ 2147483647 h 1010"/>
                        <a:gd name="T10" fmla="*/ 2147483647 w 1678"/>
                        <a:gd name="T11" fmla="*/ 2147483647 h 1010"/>
                        <a:gd name="T12" fmla="*/ 2147483647 w 1678"/>
                        <a:gd name="T13" fmla="*/ 2147483647 h 101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678"/>
                        <a:gd name="T22" fmla="*/ 0 h 1010"/>
                        <a:gd name="T23" fmla="*/ 1678 w 1678"/>
                        <a:gd name="T24" fmla="*/ 1010 h 101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678" h="1010">
                          <a:moveTo>
                            <a:pt x="1162" y="936"/>
                          </a:moveTo>
                          <a:cubicBezTo>
                            <a:pt x="1222" y="836"/>
                            <a:pt x="1371" y="388"/>
                            <a:pt x="985" y="252"/>
                          </a:cubicBezTo>
                          <a:cubicBezTo>
                            <a:pt x="471" y="122"/>
                            <a:pt x="116" y="637"/>
                            <a:pt x="116" y="637"/>
                          </a:cubicBezTo>
                          <a:cubicBezTo>
                            <a:pt x="116" y="637"/>
                            <a:pt x="116" y="637"/>
                            <a:pt x="0" y="603"/>
                          </a:cubicBezTo>
                          <a:cubicBezTo>
                            <a:pt x="272" y="215"/>
                            <a:pt x="727" y="0"/>
                            <a:pt x="1077" y="63"/>
                          </a:cubicBezTo>
                          <a:cubicBezTo>
                            <a:pt x="1416" y="123"/>
                            <a:pt x="1678" y="452"/>
                            <a:pt x="1422" y="1010"/>
                          </a:cubicBezTo>
                          <a:cubicBezTo>
                            <a:pt x="1357" y="994"/>
                            <a:pt x="1209" y="950"/>
                            <a:pt x="1162" y="936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6F6F6"/>
                        </a:gs>
                        <a:gs pos="100000">
                          <a:srgbClr val="717171"/>
                        </a:gs>
                      </a:gsLst>
                      <a:lin ang="27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9731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775" y="1187"/>
                      <a:ext cx="1606" cy="826"/>
                    </a:xfrm>
                    <a:custGeom>
                      <a:avLst/>
                      <a:gdLst>
                        <a:gd name="T0" fmla="*/ 2147483647 w 1100"/>
                        <a:gd name="T1" fmla="*/ 2147483647 h 565"/>
                        <a:gd name="T2" fmla="*/ 0 w 1100"/>
                        <a:gd name="T3" fmla="*/ 2147483647 h 565"/>
                        <a:gd name="T4" fmla="*/ 2147483647 w 1100"/>
                        <a:gd name="T5" fmla="*/ 2147483647 h 565"/>
                        <a:gd name="T6" fmla="*/ 2147483647 w 1100"/>
                        <a:gd name="T7" fmla="*/ 2147483647 h 565"/>
                        <a:gd name="T8" fmla="*/ 2147483647 w 1100"/>
                        <a:gd name="T9" fmla="*/ 2147483647 h 565"/>
                        <a:gd name="T10" fmla="*/ 2147483647 w 1100"/>
                        <a:gd name="T11" fmla="*/ 2147483647 h 56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00"/>
                        <a:gd name="T19" fmla="*/ 0 h 565"/>
                        <a:gd name="T20" fmla="*/ 1100 w 1100"/>
                        <a:gd name="T21" fmla="*/ 565 h 56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00" h="565">
                          <a:moveTo>
                            <a:pt x="869" y="130"/>
                          </a:moveTo>
                          <a:cubicBezTo>
                            <a:pt x="355" y="0"/>
                            <a:pt x="0" y="515"/>
                            <a:pt x="0" y="515"/>
                          </a:cubicBezTo>
                          <a:cubicBezTo>
                            <a:pt x="0" y="515"/>
                            <a:pt x="0" y="515"/>
                            <a:pt x="54" y="565"/>
                          </a:cubicBezTo>
                          <a:cubicBezTo>
                            <a:pt x="279" y="285"/>
                            <a:pt x="580" y="120"/>
                            <a:pt x="866" y="186"/>
                          </a:cubicBezTo>
                          <a:cubicBezTo>
                            <a:pt x="1050" y="226"/>
                            <a:pt x="1100" y="347"/>
                            <a:pt x="1100" y="347"/>
                          </a:cubicBezTo>
                          <a:cubicBezTo>
                            <a:pt x="1084" y="303"/>
                            <a:pt x="1043" y="192"/>
                            <a:pt x="869" y="13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3A3A3"/>
                        </a:gs>
                        <a:gs pos="50000">
                          <a:srgbClr val="525252"/>
                        </a:gs>
                        <a:gs pos="100000">
                          <a:srgbClr val="A3A3A3"/>
                        </a:gs>
                      </a:gsLst>
                      <a:lin ang="189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9732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606" y="1890"/>
                      <a:ext cx="249" cy="123"/>
                    </a:xfrm>
                    <a:custGeom>
                      <a:avLst/>
                      <a:gdLst>
                        <a:gd name="T0" fmla="*/ 238369069 w 264"/>
                        <a:gd name="T1" fmla="*/ 66784845 h 131"/>
                        <a:gd name="T2" fmla="*/ 349606825 w 264"/>
                        <a:gd name="T3" fmla="*/ 165071016 h 131"/>
                        <a:gd name="T4" fmla="*/ 109914133 w 264"/>
                        <a:gd name="T5" fmla="*/ 98286231 h 131"/>
                        <a:gd name="T6" fmla="*/ 0 w 264"/>
                        <a:gd name="T7" fmla="*/ 0 h 131"/>
                        <a:gd name="T8" fmla="*/ 238369069 w 264"/>
                        <a:gd name="T9" fmla="*/ 66784845 h 1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4"/>
                        <a:gd name="T16" fmla="*/ 0 h 131"/>
                        <a:gd name="T17" fmla="*/ 264 w 264"/>
                        <a:gd name="T18" fmla="*/ 131 h 1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4" h="131">
                          <a:moveTo>
                            <a:pt x="180" y="53"/>
                          </a:moveTo>
                          <a:lnTo>
                            <a:pt x="264" y="131"/>
                          </a:lnTo>
                          <a:lnTo>
                            <a:pt x="83" y="78"/>
                          </a:lnTo>
                          <a:lnTo>
                            <a:pt x="0" y="0"/>
                          </a:lnTo>
                          <a:lnTo>
                            <a:pt x="180" y="53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BDBDBD"/>
                        </a:gs>
                        <a:gs pos="100000">
                          <a:srgbClr val="4B4B4B"/>
                        </a:gs>
                      </a:gsLst>
                      <a:lin ang="27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sp>
        <p:nvSpPr>
          <p:cNvPr id="29718" name="WordArt 51"/>
          <p:cNvSpPr>
            <a:spLocks noChangeArrowheads="1" noChangeShapeType="1" noTextEdit="1"/>
          </p:cNvSpPr>
          <p:nvPr/>
        </p:nvSpPr>
        <p:spPr bwMode="auto">
          <a:xfrm rot="1871965">
            <a:off x="2861144" y="4471808"/>
            <a:ext cx="1501306" cy="33196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740005"/>
              </a:avLst>
            </a:prstTxWarp>
          </a:bodyPr>
          <a:lstStyle/>
          <a:p>
            <a:pPr algn="ctr"/>
            <a:r>
              <a:rPr lang="zh-CN" altLang="en-US" sz="20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+mn-ea"/>
                <a:ea typeface="+mn-ea"/>
                <a:cs typeface="+mn-ea"/>
              </a:rPr>
              <a:t>爱国</a:t>
            </a:r>
          </a:p>
        </p:txBody>
      </p:sp>
      <p:grpSp>
        <p:nvGrpSpPr>
          <p:cNvPr id="13" name="组合 2"/>
          <p:cNvGrpSpPr>
            <a:grpSpLocks/>
          </p:cNvGrpSpPr>
          <p:nvPr/>
        </p:nvGrpSpPr>
        <p:grpSpPr bwMode="auto">
          <a:xfrm>
            <a:off x="4821381" y="1777662"/>
            <a:ext cx="3714606" cy="3738901"/>
            <a:chOff x="4820926" y="1777283"/>
            <a:chExt cx="3714621" cy="3739949"/>
          </a:xfrm>
        </p:grpSpPr>
        <p:pic>
          <p:nvPicPr>
            <p:cNvPr id="29717" name="Picture 3" descr="C:\Users\wangshuangshuang\Desktop\老字号\诚信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11649" y="3945678"/>
              <a:ext cx="2223898" cy="157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6" name="WordArt 51"/>
            <p:cNvSpPr>
              <a:spLocks noChangeArrowheads="1" noChangeShapeType="1" noTextEdit="1"/>
            </p:cNvSpPr>
            <p:nvPr/>
          </p:nvSpPr>
          <p:spPr bwMode="auto">
            <a:xfrm rot="1871965">
              <a:off x="4820926" y="1777283"/>
              <a:ext cx="1501437" cy="331953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1740005"/>
                </a:avLst>
              </a:prstTxWarp>
            </a:bodyPr>
            <a:lstStyle/>
            <a:p>
              <a:pPr algn="ctr"/>
              <a:r>
                <a:rPr lang="zh-CN" altLang="en-US" sz="20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latin typeface="+mn-ea"/>
                  <a:ea typeface="+mn-ea"/>
                  <a:cs typeface="+mn-ea"/>
                </a:rPr>
                <a:t>诚信</a:t>
              </a:r>
            </a:p>
          </p:txBody>
        </p:sp>
      </p:grp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059832" y="2764085"/>
            <a:ext cx="28083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爱国</a:t>
            </a:r>
            <a:r>
              <a:rPr lang="en-US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诚信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28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企业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发展之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路</a:t>
            </a:r>
            <a:endParaRPr lang="en-US" altLang="zh-CN" sz="28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才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会越走越宽。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00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8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>
                  <a:alpha val="60000"/>
                </a:srgbClr>
              </a:gs>
              <a:gs pos="64999">
                <a:srgbClr val="F0EBD5">
                  <a:alpha val="45000"/>
                </a:srgbClr>
              </a:gs>
              <a:gs pos="100000">
                <a:srgbClr val="D1C39F">
                  <a:alpha val="8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725" name="Picture 9" descr="C:\Users\Administrator\Desktop\QQ截图2013012414334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1975" y="6237288"/>
            <a:ext cx="2232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/>
          <p:nvPr/>
        </p:nvGrpSpPr>
        <p:grpSpPr>
          <a:xfrm>
            <a:off x="840459" y="1586495"/>
            <a:ext cx="7798639" cy="4279199"/>
            <a:chOff x="1287293" y="1966814"/>
            <a:chExt cx="6657497" cy="3953668"/>
          </a:xfrm>
          <a:effectLst>
            <a:outerShdw blurRad="266700" dist="215900" dir="2700000">
              <a:srgbClr val="000000">
                <a:alpha val="43000"/>
              </a:srgbClr>
            </a:outerShdw>
          </a:effectLst>
        </p:grpSpPr>
        <p:sp>
          <p:nvSpPr>
            <p:cNvPr id="15" name="Rectangle 4"/>
            <p:cNvSpPr/>
            <p:nvPr/>
          </p:nvSpPr>
          <p:spPr>
            <a:xfrm>
              <a:off x="1287293" y="1966814"/>
              <a:ext cx="6657497" cy="39536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alf Frame 5"/>
            <p:cNvSpPr/>
            <p:nvPr/>
          </p:nvSpPr>
          <p:spPr>
            <a:xfrm rot="5400000">
              <a:off x="7427822" y="1941040"/>
              <a:ext cx="491194" cy="542742"/>
            </a:xfrm>
            <a:prstGeom prst="halfFrame">
              <a:avLst/>
            </a:prstGeom>
            <a:solidFill>
              <a:srgbClr val="FFFFFF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6"/>
            <p:cNvSpPr/>
            <p:nvPr/>
          </p:nvSpPr>
          <p:spPr>
            <a:xfrm rot="16200000">
              <a:off x="1313067" y="5403514"/>
              <a:ext cx="491194" cy="542742"/>
            </a:xfrm>
            <a:prstGeom prst="halfFrame">
              <a:avLst/>
            </a:prstGeom>
            <a:solidFill>
              <a:srgbClr val="FFFFFF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8" descr="AA05382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6788" y="628650"/>
            <a:ext cx="6318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C:\Users\Administrator\Desktop\initpintu_副本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2F2"/>
              </a:clrFrom>
              <a:clrTo>
                <a:srgbClr val="FE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延伸阅读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8613" y="628650"/>
            <a:ext cx="224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双横杠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4250" y="1284288"/>
            <a:ext cx="2822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331913" y="2228850"/>
            <a:ext cx="6985000" cy="300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zh-CN" altLang="zh-CN" b="1" dirty="0">
                <a:latin typeface="+mn-ea"/>
                <a:ea typeface="+mn-ea"/>
              </a:rPr>
              <a:t>长春堂：与人为善 正道而行</a:t>
            </a:r>
            <a:endParaRPr lang="en-US" altLang="zh-CN" b="1" dirty="0"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zh-CN" altLang="en-US" b="1" dirty="0">
                <a:latin typeface="+mn-ea"/>
                <a:ea typeface="+mn-ea"/>
              </a:rPr>
              <a:t>德</a:t>
            </a:r>
            <a:r>
              <a:rPr lang="zh-CN" altLang="zh-CN" b="1" dirty="0">
                <a:latin typeface="+mn-ea"/>
                <a:ea typeface="+mn-ea"/>
              </a:rPr>
              <a:t>兴堂：同修德仁</a:t>
            </a:r>
            <a:r>
              <a:rPr lang="en-US" altLang="zh-CN" b="1" dirty="0">
                <a:latin typeface="+mn-ea"/>
                <a:ea typeface="+mn-ea"/>
              </a:rPr>
              <a:t>  </a:t>
            </a:r>
            <a:r>
              <a:rPr lang="zh-CN" altLang="zh-CN" b="1" dirty="0">
                <a:latin typeface="+mn-ea"/>
                <a:ea typeface="+mn-ea"/>
              </a:rPr>
              <a:t>济世养生</a:t>
            </a:r>
            <a:endParaRPr lang="en-US" altLang="zh-CN" b="1" dirty="0"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zh-CN" altLang="en-US" b="1" dirty="0">
                <a:latin typeface="+mn-ea"/>
                <a:ea typeface="+mn-ea"/>
              </a:rPr>
              <a:t>步</a:t>
            </a:r>
            <a:r>
              <a:rPr lang="zh-CN" altLang="zh-CN" b="1" dirty="0">
                <a:latin typeface="+mn-ea"/>
                <a:ea typeface="+mn-ea"/>
              </a:rPr>
              <a:t>瀛斋：敬业乐群 诚信待客</a:t>
            </a:r>
            <a:endParaRPr lang="en-US" altLang="zh-CN" b="1" dirty="0"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zh-CN" altLang="en-US" b="1" dirty="0">
                <a:latin typeface="+mn-ea"/>
                <a:ea typeface="+mn-ea"/>
              </a:rPr>
              <a:t>瑞</a:t>
            </a:r>
            <a:r>
              <a:rPr lang="zh-CN" altLang="zh-CN" b="1" dirty="0">
                <a:latin typeface="+mn-ea"/>
                <a:ea typeface="+mn-ea"/>
              </a:rPr>
              <a:t>蚨祥：诚信筑基</a:t>
            </a:r>
            <a:r>
              <a:rPr lang="en-US" altLang="zh-CN" b="1" dirty="0">
                <a:latin typeface="+mn-ea"/>
                <a:ea typeface="+mn-ea"/>
              </a:rPr>
              <a:t>  </a:t>
            </a:r>
            <a:r>
              <a:rPr lang="zh-CN" altLang="zh-CN" b="1" dirty="0">
                <a:latin typeface="+mn-ea"/>
                <a:ea typeface="+mn-ea"/>
              </a:rPr>
              <a:t>悦客立业</a:t>
            </a:r>
            <a:endParaRPr lang="en-US" altLang="zh-CN" b="1" dirty="0"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zh-CN" altLang="en-US" b="1" dirty="0">
                <a:latin typeface="+mn-ea"/>
                <a:ea typeface="+mn-ea"/>
              </a:rPr>
              <a:t>越</a:t>
            </a:r>
            <a:r>
              <a:rPr lang="zh-CN" altLang="zh-CN" b="1" dirty="0">
                <a:latin typeface="+mn-ea"/>
                <a:ea typeface="+mn-ea"/>
              </a:rPr>
              <a:t>王珠宝：不短缺 不欺人 天诫人</a:t>
            </a:r>
            <a:endParaRPr lang="en-US" altLang="zh-CN" b="1" dirty="0"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zh-CN" altLang="en-US" b="1" dirty="0">
                <a:latin typeface="+mn-ea"/>
                <a:ea typeface="+mn-ea"/>
              </a:rPr>
              <a:t>张</a:t>
            </a:r>
            <a:r>
              <a:rPr lang="zh-CN" altLang="zh-CN" b="1" dirty="0">
                <a:latin typeface="+mn-ea"/>
                <a:ea typeface="+mn-ea"/>
              </a:rPr>
              <a:t>一元茶庄：人品如茶品</a:t>
            </a:r>
            <a:r>
              <a:rPr lang="en-US" altLang="zh-CN" b="1" dirty="0">
                <a:latin typeface="+mn-ea"/>
                <a:ea typeface="+mn-ea"/>
              </a:rPr>
              <a:t>  </a:t>
            </a:r>
            <a:r>
              <a:rPr lang="zh-CN" altLang="zh-CN" b="1" dirty="0">
                <a:latin typeface="+mn-ea"/>
                <a:ea typeface="+mn-ea"/>
              </a:rPr>
              <a:t>做茶先做人</a:t>
            </a:r>
            <a:endParaRPr lang="en-US" altLang="zh-CN" b="1" dirty="0"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zh-CN" altLang="en-US" b="1" dirty="0">
                <a:latin typeface="+mn-ea"/>
                <a:ea typeface="+mn-ea"/>
              </a:rPr>
              <a:t>天</a:t>
            </a:r>
            <a:r>
              <a:rPr lang="zh-CN" altLang="zh-CN" b="1" dirty="0">
                <a:latin typeface="+mn-ea"/>
                <a:ea typeface="+mn-ea"/>
              </a:rPr>
              <a:t>福号酱肉铺：诚信为本</a:t>
            </a:r>
            <a:r>
              <a:rPr lang="en-US" altLang="zh-CN" b="1" dirty="0">
                <a:latin typeface="+mn-ea"/>
                <a:ea typeface="+mn-ea"/>
              </a:rPr>
              <a:t>  </a:t>
            </a:r>
            <a:r>
              <a:rPr lang="zh-CN" altLang="zh-CN" b="1" dirty="0">
                <a:latin typeface="+mn-ea"/>
                <a:ea typeface="+mn-ea"/>
              </a:rPr>
              <a:t>品质是天</a:t>
            </a:r>
            <a:r>
              <a:rPr lang="en-US" altLang="zh-CN" dirty="0">
                <a:latin typeface="+mn-ea"/>
                <a:ea typeface="+mn-ea"/>
              </a:rPr>
              <a:t> 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58888" y="1628775"/>
            <a:ext cx="67691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老字号店规家训一览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331</Words>
  <Application>Microsoft Office PowerPoint</Application>
  <PresentationFormat>全屏显示(4:3)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微软用户</cp:lastModifiedBy>
  <cp:revision>236</cp:revision>
  <dcterms:created xsi:type="dcterms:W3CDTF">2013-01-24T03:24:22Z</dcterms:created>
  <dcterms:modified xsi:type="dcterms:W3CDTF">2013-05-08T08:08:37Z</dcterms:modified>
</cp:coreProperties>
</file>