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3" r:id="rId2"/>
    <p:sldId id="376" r:id="rId3"/>
    <p:sldId id="378" r:id="rId4"/>
    <p:sldId id="397" r:id="rId5"/>
    <p:sldId id="396" r:id="rId6"/>
    <p:sldId id="373" r:id="rId7"/>
    <p:sldId id="381" r:id="rId8"/>
    <p:sldId id="384" r:id="rId9"/>
    <p:sldId id="390" r:id="rId10"/>
    <p:sldId id="392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089"/>
    <a:srgbClr val="336600"/>
    <a:srgbClr val="00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5" autoAdjust="0"/>
    <p:restoredTop sz="94660"/>
  </p:normalViewPr>
  <p:slideViewPr>
    <p:cSldViewPr>
      <p:cViewPr>
        <p:scale>
          <a:sx n="60" d="100"/>
          <a:sy n="60" d="100"/>
        </p:scale>
        <p:origin x="-2155" y="-5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yunbo\Desktop\&#25152;&#29992;&#22270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 sz="2000"/>
            </a:pPr>
            <a:r>
              <a:rPr lang="en-US" altLang="zh-CN" sz="2000">
                <a:latin typeface="黑体" pitchFamily="49" charset="-122"/>
                <a:ea typeface="黑体" pitchFamily="49" charset="-122"/>
              </a:rPr>
              <a:t>2003—2012</a:t>
            </a:r>
            <a:r>
              <a:rPr lang="zh-CN" altLang="en-US" sz="2000">
                <a:latin typeface="黑体" pitchFamily="49" charset="-122"/>
                <a:ea typeface="黑体" pitchFamily="49" charset="-122"/>
              </a:rPr>
              <a:t>年国内旅游人数及其增长率</a:t>
            </a:r>
          </a:p>
        </c:rich>
      </c:tx>
      <c:layout>
        <c:manualLayout>
          <c:xMode val="edge"/>
          <c:yMode val="edge"/>
          <c:x val="0.20345479082321191"/>
          <c:y val="1.5686270634856763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v>国内旅游人数</c:v>
          </c:tx>
          <c:dLbls>
            <c:dLbl>
              <c:idx val="2"/>
              <c:layout>
                <c:manualLayout>
                  <c:x val="-1.7993702204228581E-3"/>
                  <c:y val="1.5686270634856763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zh-CN"/>
              </a:p>
            </c:txPr>
            <c:dLblPos val="outEnd"/>
            <c:showVal val="1"/>
          </c:dLbls>
          <c:cat>
            <c:strRef>
              <c:f>Sheet2!$B$8:$B$17</c:f>
              <c:strCache>
                <c:ptCount val="10"/>
                <c:pt idx="0">
                  <c:v>2003年</c:v>
                </c:pt>
                <c:pt idx="1">
                  <c:v>2004年</c:v>
                </c:pt>
                <c:pt idx="2">
                  <c:v>2005年</c:v>
                </c:pt>
                <c:pt idx="3">
                  <c:v>2006年</c:v>
                </c:pt>
                <c:pt idx="4">
                  <c:v>2007年</c:v>
                </c:pt>
                <c:pt idx="5">
                  <c:v>2008年</c:v>
                </c:pt>
                <c:pt idx="6">
                  <c:v>2009年</c:v>
                </c:pt>
                <c:pt idx="7">
                  <c:v>2010年</c:v>
                </c:pt>
                <c:pt idx="8">
                  <c:v>2011年</c:v>
                </c:pt>
                <c:pt idx="9">
                  <c:v>2012年</c:v>
                </c:pt>
              </c:strCache>
            </c:strRef>
          </c:cat>
          <c:val>
            <c:numRef>
              <c:f>Sheet2!$C$8:$C$17</c:f>
              <c:numCache>
                <c:formatCode>0.00_ </c:formatCode>
                <c:ptCount val="10"/>
                <c:pt idx="0">
                  <c:v>8.9</c:v>
                </c:pt>
                <c:pt idx="1">
                  <c:v>11.31</c:v>
                </c:pt>
                <c:pt idx="2">
                  <c:v>12.43</c:v>
                </c:pt>
                <c:pt idx="3">
                  <c:v>14.29</c:v>
                </c:pt>
                <c:pt idx="4">
                  <c:v>16.510000000000005</c:v>
                </c:pt>
                <c:pt idx="5">
                  <c:v>17.579999999999988</c:v>
                </c:pt>
                <c:pt idx="6">
                  <c:v>19.5</c:v>
                </c:pt>
                <c:pt idx="7">
                  <c:v>21.6</c:v>
                </c:pt>
                <c:pt idx="8">
                  <c:v>27.110000000000031</c:v>
                </c:pt>
                <c:pt idx="9">
                  <c:v>33.1</c:v>
                </c:pt>
              </c:numCache>
            </c:numRef>
          </c:val>
        </c:ser>
        <c:axId val="137876224"/>
        <c:axId val="137877760"/>
      </c:barChart>
      <c:lineChart>
        <c:grouping val="standard"/>
        <c:ser>
          <c:idx val="1"/>
          <c:order val="1"/>
          <c:tx>
            <c:v>同比增长率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FF00"/>
              </a:solidFill>
              <a:ln w="0">
                <a:solidFill>
                  <a:srgbClr val="00B050"/>
                </a:solidFill>
              </a:ln>
            </c:spPr>
          </c:marker>
          <c:dLbls>
            <c:spPr>
              <a:noFill/>
            </c:spPr>
            <c:txPr>
              <a:bodyPr/>
              <a:lstStyle/>
              <a:p>
                <a:pPr>
                  <a:defRPr sz="1100" b="1"/>
                </a:pPr>
                <a:endParaRPr lang="zh-CN"/>
              </a:p>
            </c:txPr>
            <c:dLblPos val="ctr"/>
            <c:showVal val="1"/>
          </c:dLbls>
          <c:val>
            <c:numRef>
              <c:f>Sheet2!$D$8:$D$17</c:f>
              <c:numCache>
                <c:formatCode>0.00_ </c:formatCode>
                <c:ptCount val="10"/>
                <c:pt idx="0">
                  <c:v>-0.91100000000000003</c:v>
                </c:pt>
                <c:pt idx="1">
                  <c:v>26.6</c:v>
                </c:pt>
                <c:pt idx="2">
                  <c:v>9.98</c:v>
                </c:pt>
                <c:pt idx="3">
                  <c:v>15.02</c:v>
                </c:pt>
                <c:pt idx="4">
                  <c:v>15.49</c:v>
                </c:pt>
                <c:pt idx="5">
                  <c:v>6.34</c:v>
                </c:pt>
                <c:pt idx="6">
                  <c:v>11.1</c:v>
                </c:pt>
                <c:pt idx="7">
                  <c:v>10.57</c:v>
                </c:pt>
                <c:pt idx="8">
                  <c:v>13.2</c:v>
                </c:pt>
                <c:pt idx="9">
                  <c:v>16.600000000000001</c:v>
                </c:pt>
              </c:numCache>
            </c:numRef>
          </c:val>
        </c:ser>
        <c:marker val="1"/>
        <c:axId val="137918720"/>
        <c:axId val="137916800"/>
      </c:lineChart>
      <c:catAx>
        <c:axId val="13787622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zh-CN"/>
          </a:p>
        </c:txPr>
        <c:crossAx val="137877760"/>
        <c:crosses val="autoZero"/>
        <c:auto val="1"/>
        <c:lblAlgn val="ctr"/>
        <c:lblOffset val="100"/>
      </c:catAx>
      <c:valAx>
        <c:axId val="137877760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100"/>
                </a:pPr>
                <a:r>
                  <a:rPr lang="zh-CN" altLang="en-US" sz="1100"/>
                  <a:t>亿人次</a:t>
                </a:r>
              </a:p>
            </c:rich>
          </c:tx>
          <c:layout>
            <c:manualLayout>
              <c:xMode val="edge"/>
              <c:yMode val="edge"/>
              <c:x val="8.0971659919028313E-2"/>
              <c:y val="0.14131575944029517"/>
            </c:manualLayout>
          </c:layout>
        </c:title>
        <c:numFmt formatCode="0.00_ " sourceLinked="1"/>
        <c:tickLblPos val="nextTo"/>
        <c:txPr>
          <a:bodyPr/>
          <a:lstStyle/>
          <a:p>
            <a:pPr>
              <a:defRPr sz="1100" b="1"/>
            </a:pPr>
            <a:endParaRPr lang="zh-CN"/>
          </a:p>
        </c:txPr>
        <c:crossAx val="137876224"/>
        <c:crosses val="autoZero"/>
        <c:crossBetween val="between"/>
      </c:valAx>
      <c:valAx>
        <c:axId val="137916800"/>
        <c:scaling>
          <c:orientation val="minMax"/>
          <c:max val="30"/>
        </c:scaling>
        <c:axPos val="r"/>
        <c:title>
          <c:tx>
            <c:rich>
              <a:bodyPr rot="0" vert="horz"/>
              <a:lstStyle/>
              <a:p>
                <a:pPr>
                  <a:defRPr sz="1100">
                    <a:latin typeface="+mn-ea"/>
                    <a:ea typeface="+mn-ea"/>
                  </a:defRPr>
                </a:pPr>
                <a:r>
                  <a:rPr lang="en-US" altLang="zh-CN" sz="1100">
                    <a:latin typeface="+mn-ea"/>
                    <a:ea typeface="+mn-ea"/>
                  </a:rPr>
                  <a:t>%</a:t>
                </a:r>
                <a:endParaRPr lang="zh-CN" altLang="en-US" sz="1100">
                  <a:latin typeface="+mn-ea"/>
                  <a:ea typeface="+mn-ea"/>
                </a:endParaRPr>
              </a:p>
            </c:rich>
          </c:tx>
          <c:layout>
            <c:manualLayout>
              <c:xMode val="edge"/>
              <c:yMode val="edge"/>
              <c:x val="0.91670715249662615"/>
              <c:y val="0.13942550207182294"/>
            </c:manualLayout>
          </c:layout>
        </c:title>
        <c:numFmt formatCode="0.00_ " sourceLinked="1"/>
        <c:tickLblPos val="nextTo"/>
        <c:txPr>
          <a:bodyPr/>
          <a:lstStyle/>
          <a:p>
            <a:pPr>
              <a:defRPr b="1"/>
            </a:pPr>
            <a:endParaRPr lang="zh-CN"/>
          </a:p>
        </c:txPr>
        <c:crossAx val="137918720"/>
        <c:crosses val="max"/>
        <c:crossBetween val="between"/>
      </c:valAx>
      <c:catAx>
        <c:axId val="137918720"/>
        <c:scaling>
          <c:orientation val="minMax"/>
        </c:scaling>
        <c:delete val="1"/>
        <c:axPos val="b"/>
        <c:tickLblPos val="none"/>
        <c:crossAx val="137916800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0.25564545322522925"/>
          <c:y val="0.15811760799935576"/>
          <c:w val="0.36491228070175663"/>
          <c:h val="6.0535418116926434E-2"/>
        </c:manualLayout>
      </c:layout>
      <c:txPr>
        <a:bodyPr/>
        <a:lstStyle/>
        <a:p>
          <a:pPr>
            <a:defRPr sz="1100"/>
          </a:pPr>
          <a:endParaRPr lang="zh-CN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ED3C358-6745-45CD-9AD2-CABA2840D8B6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47D0E96-A3B7-4BA9-9FA1-DB2D9A95FE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D0E96-A3B7-4BA9-9FA1-DB2D9A95FEC5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F439D-4825-40BA-95BE-AF979F6D9C38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F4788-016B-4E37-A9C3-8E2D712B83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8427-6155-4B15-AA1B-7B23130C67A4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7ABDD-0A7E-4586-8679-B5728F8451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CDB27-3B5E-4EA8-A0FD-A39627EBEA26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465FF-C7F9-4645-BE60-E027BF49D4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76B98-AFFE-4179-81B5-AD6A593BD43D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99198-0FD9-4946-9A6D-5B4E66596A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8874-0C5B-4C87-97F5-1E6D4D31866E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6A1C-0F98-4987-AEC4-AE2B284495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6540-F926-4B24-AB06-0289D3B1E955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5DF37-4BC2-4038-9DF2-A70982D8D9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23EFE-CAFF-4C98-903C-8FA62BA9FA29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43AEA-1C98-4724-9652-EE3899E157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B7F26-57E0-4270-946D-A5AFEA8497DB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BD007-CEFB-42ED-84FE-0D19744091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8790B-FADD-4D0A-AA44-83431E599CFE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5C63D-25B5-489E-8860-D5AC0EECBB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A42AC-1C4A-459F-A145-0C1C28A0BC72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6B43-D690-4F09-8DCE-807525BD2A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7CB38-E06A-4305-BD88-B1E057AAB973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56F31-B2F2-4EF5-BF82-F3941C0162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FCB9B70-3AEB-45A1-8AB6-8571E2334951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D7EFE97-1BA4-4A67-A1C1-D8095D4A7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灯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91680" cy="1422847"/>
          </a:xfrm>
          <a:prstGeom prst="rect">
            <a:avLst/>
          </a:prstGeom>
        </p:spPr>
      </p:pic>
      <p:pic>
        <p:nvPicPr>
          <p:cNvPr id="6" name="图片 5" descr="20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2861" y="5395981"/>
            <a:ext cx="1581227" cy="841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3068960"/>
            <a:ext cx="38884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kern="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倒计时</a:t>
            </a:r>
          </a:p>
          <a:p>
            <a:pPr algn="ctr"/>
            <a:endParaRPr lang="zh-CN" altLang="en-US" sz="7200" dirty="0">
              <a:solidFill>
                <a:schemeClr val="bg1"/>
              </a:solidFill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684213" y="2204790"/>
            <a:ext cx="7823200" cy="295240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zh-CN" altLang="en-US" sz="5400" b="1" kern="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+mj-cs"/>
              </a:rPr>
              <a:t>全面建成小康社会</a:t>
            </a:r>
            <a:endParaRPr lang="en-US" altLang="zh-CN" sz="5400" b="1" kern="0" dirty="0" smtClean="0">
              <a:solidFill>
                <a:schemeClr val="bg1"/>
              </a:solidFill>
              <a:latin typeface="黑体" pitchFamily="2" charset="-122"/>
              <a:ea typeface="黑体" pitchFamily="2" charset="-122"/>
              <a:cs typeface="+mj-cs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227 C 0.1323 0.41274 0.26511 0.81389 0.40122 0.81088 C 0.53733 0.80811 0.74792 0.13241 0.81702 -0.00277 " pathEditMode="relative" rAng="0" ptsTypes="aaA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" y="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1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1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63688" y="26064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发展历程回顾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6" name="Picture 2" descr="C:\Users\liyunbo\Desktop\d1480b95_1fae_43fe_abea_cd1fc061e18d_preview.png"/>
          <p:cNvPicPr>
            <a:picLocks noChangeAspect="1" noChangeArrowheads="1"/>
          </p:cNvPicPr>
          <p:nvPr/>
        </p:nvPicPr>
        <p:blipFill>
          <a:blip r:embed="rId3" cstate="print"/>
          <a:srcRect l="18900" b="3139"/>
          <a:stretch>
            <a:fillRect/>
          </a:stretch>
        </p:blipFill>
        <p:spPr bwMode="auto">
          <a:xfrm>
            <a:off x="1043608" y="3861048"/>
            <a:ext cx="1800200" cy="2150048"/>
          </a:xfrm>
          <a:prstGeom prst="rect">
            <a:avLst/>
          </a:prstGeom>
          <a:noFill/>
        </p:spPr>
      </p:pic>
      <p:pic>
        <p:nvPicPr>
          <p:cNvPr id="1027" name="Picture 3" descr="C:\Users\liyunbo\Desktop\deng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17032"/>
            <a:ext cx="2592288" cy="2340751"/>
          </a:xfrm>
          <a:prstGeom prst="roundRect">
            <a:avLst/>
          </a:prstGeom>
          <a:noFill/>
        </p:spPr>
      </p:pic>
      <p:cxnSp>
        <p:nvCxnSpPr>
          <p:cNvPr id="20" name="直接箭头连接符 19"/>
          <p:cNvCxnSpPr/>
          <p:nvPr/>
        </p:nvCxnSpPr>
        <p:spPr>
          <a:xfrm flipV="1">
            <a:off x="1871192" y="1052736"/>
            <a:ext cx="5688632" cy="3240360"/>
          </a:xfrm>
          <a:prstGeom prst="straightConnector1">
            <a:avLst/>
          </a:prstGeom>
          <a:ln w="1143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1871192" y="414908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879304" y="357301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887416" y="299695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7271792" y="105273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标注 25"/>
          <p:cNvSpPr/>
          <p:nvPr/>
        </p:nvSpPr>
        <p:spPr>
          <a:xfrm>
            <a:off x="179512" y="2492896"/>
            <a:ext cx="2411760" cy="936104"/>
          </a:xfrm>
          <a:prstGeom prst="wedgeRoundRectCallout">
            <a:avLst>
              <a:gd name="adj1" fmla="val 18582"/>
              <a:gd name="adj2" fmla="val 121445"/>
              <a:gd name="adj3" fmla="val 16667"/>
            </a:avLst>
          </a:prstGeom>
          <a:solidFill>
            <a:srgbClr val="FF0000"/>
          </a:solidFill>
          <a:ln w="12700">
            <a:solidFill>
              <a:srgbClr val="397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1980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年，社会主义现代化建设“三步走”战略起步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" name="圆角矩形标注 26"/>
          <p:cNvSpPr/>
          <p:nvPr/>
        </p:nvSpPr>
        <p:spPr>
          <a:xfrm>
            <a:off x="3095328" y="4149080"/>
            <a:ext cx="1907704" cy="720080"/>
          </a:xfrm>
          <a:prstGeom prst="wedgeRoundRectCallout">
            <a:avLst>
              <a:gd name="adj1" fmla="val -49757"/>
              <a:gd name="adj2" fmla="val -85707"/>
              <a:gd name="adj3" fmla="val 16667"/>
            </a:avLst>
          </a:prstGeom>
          <a:solidFill>
            <a:srgbClr val="FF0000"/>
          </a:solidFill>
          <a:ln w="12700">
            <a:solidFill>
              <a:srgbClr val="397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1990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年，第一步，解决温饱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" name="圆角矩形标注 27"/>
          <p:cNvSpPr/>
          <p:nvPr/>
        </p:nvSpPr>
        <p:spPr>
          <a:xfrm>
            <a:off x="1799184" y="1196752"/>
            <a:ext cx="2592288" cy="936104"/>
          </a:xfrm>
          <a:prstGeom prst="wedgeRoundRectCallout">
            <a:avLst>
              <a:gd name="adj1" fmla="val 32884"/>
              <a:gd name="adj2" fmla="val 138286"/>
              <a:gd name="adj3" fmla="val 16667"/>
            </a:avLst>
          </a:prstGeom>
          <a:solidFill>
            <a:srgbClr val="FF0000"/>
          </a:solidFill>
          <a:ln w="12700">
            <a:solidFill>
              <a:srgbClr val="397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2000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年，第二步，人民生活水平达到小康，人均收入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800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美元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" name="圆角矩形标注 28"/>
          <p:cNvSpPr/>
          <p:nvPr/>
        </p:nvSpPr>
        <p:spPr>
          <a:xfrm>
            <a:off x="6732240" y="1844824"/>
            <a:ext cx="2232248" cy="936104"/>
          </a:xfrm>
          <a:prstGeom prst="wedgeRoundRectCallout">
            <a:avLst>
              <a:gd name="adj1" fmla="val -27444"/>
              <a:gd name="adj2" fmla="val -117706"/>
              <a:gd name="adj3" fmla="val 16667"/>
            </a:avLst>
          </a:prstGeom>
          <a:solidFill>
            <a:srgbClr val="FF0000"/>
          </a:solidFill>
          <a:ln w="12700">
            <a:solidFill>
              <a:srgbClr val="397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2049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年，第三步，基本实现社会主义现代化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60032" y="306896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</a:rPr>
              <a:t>这是我们的雄心壮志！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051720" y="2780929"/>
            <a:ext cx="1728192" cy="1088106"/>
            <a:chOff x="2339752" y="2420888"/>
            <a:chExt cx="1800200" cy="968154"/>
          </a:xfrm>
        </p:grpSpPr>
        <p:sp>
          <p:nvSpPr>
            <p:cNvPr id="8" name="云形标注 7"/>
            <p:cNvSpPr/>
            <p:nvPr/>
          </p:nvSpPr>
          <p:spPr>
            <a:xfrm>
              <a:off x="2339752" y="2420888"/>
              <a:ext cx="1800200" cy="864096"/>
            </a:xfrm>
            <a:prstGeom prst="cloudCallout">
              <a:avLst>
                <a:gd name="adj1" fmla="val -63051"/>
                <a:gd name="adj2" fmla="val 848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83768" y="2485345"/>
              <a:ext cx="1584176" cy="903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华文楷体" pitchFamily="2" charset="-122"/>
                  <a:ea typeface="华文楷体" pitchFamily="2" charset="-122"/>
                </a:rPr>
                <a:t>2000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华文楷体" pitchFamily="2" charset="-122"/>
                  <a:ea typeface="华文楷体" pitchFamily="2" charset="-122"/>
                </a:rPr>
                <a:t>年，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华文楷体" pitchFamily="2" charset="-122"/>
                  <a:ea typeface="华文楷体" pitchFamily="2" charset="-122"/>
                </a:rPr>
                <a:t>800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华文楷体" pitchFamily="2" charset="-122"/>
                  <a:ea typeface="华文楷体" pitchFamily="2" charset="-122"/>
                </a:rPr>
                <a:t>美元？</a:t>
              </a:r>
              <a:endParaRPr lang="en-US" altLang="zh-CN" sz="20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endParaRPr>
            </a:p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00100" y="1068090"/>
            <a:ext cx="785818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sz="2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2002</a:t>
            </a:r>
            <a:r>
              <a:rPr lang="zh-CN" altLang="en-US" sz="2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年，中国国民生产总值超过</a:t>
            </a:r>
            <a:r>
              <a:rPr lang="en-US" altLang="zh-CN" sz="2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2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万亿元，人均</a:t>
            </a:r>
            <a:r>
              <a:rPr lang="en-US" altLang="zh-CN" sz="2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GDP</a:t>
            </a:r>
            <a:r>
              <a:rPr lang="zh-CN" altLang="en-US" sz="2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突破</a:t>
            </a:r>
            <a:r>
              <a:rPr lang="en-US" altLang="zh-CN" sz="2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1000</a:t>
            </a:r>
            <a:r>
              <a:rPr lang="zh-CN" altLang="en-US" sz="2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美元。</a:t>
            </a:r>
            <a:endParaRPr lang="zh-CN" altLang="en-US" sz="28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3648" y="2364234"/>
            <a:ext cx="6264696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sz="2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2010</a:t>
            </a:r>
            <a:r>
              <a:rPr lang="zh-CN" altLang="en-US" sz="2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年，中国</a:t>
            </a:r>
            <a:r>
              <a:rPr lang="en-US" altLang="zh-CN" sz="2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GDP</a:t>
            </a:r>
            <a:r>
              <a:rPr lang="zh-CN" altLang="en-US" sz="2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达</a:t>
            </a:r>
            <a:r>
              <a:rPr lang="en-US" altLang="zh-CN" sz="2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5.9</a:t>
            </a:r>
            <a:r>
              <a:rPr lang="zh-CN" altLang="en-US" sz="2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万亿美元，超过日本成为世界第二大经济体。</a:t>
            </a:r>
            <a:endParaRPr lang="zh-CN" altLang="en-US" sz="28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8" name="Picture 4" descr="C:\Users\liyunbo\Desktop\中国超过日本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588370"/>
            <a:ext cx="3810000" cy="23717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7" name="Freeform 19"/>
          <p:cNvSpPr>
            <a:spLocks/>
          </p:cNvSpPr>
          <p:nvPr/>
        </p:nvSpPr>
        <p:spPr bwMode="gray">
          <a:xfrm>
            <a:off x="1835696" y="5316562"/>
            <a:ext cx="5328592" cy="1352798"/>
          </a:xfrm>
          <a:custGeom>
            <a:avLst/>
            <a:gdLst>
              <a:gd name="T0" fmla="*/ 2147483647 w 4864"/>
              <a:gd name="T1" fmla="*/ 2147483647 h 769"/>
              <a:gd name="T2" fmla="*/ 2147483647 w 4864"/>
              <a:gd name="T3" fmla="*/ 2147483647 h 769"/>
              <a:gd name="T4" fmla="*/ 2147483647 w 4864"/>
              <a:gd name="T5" fmla="*/ 2147483647 h 769"/>
              <a:gd name="T6" fmla="*/ 2147483647 w 4864"/>
              <a:gd name="T7" fmla="*/ 2147483647 h 769"/>
              <a:gd name="T8" fmla="*/ 2147483647 w 4864"/>
              <a:gd name="T9" fmla="*/ 2147483647 h 769"/>
              <a:gd name="T10" fmla="*/ 2147483647 w 4864"/>
              <a:gd name="T11" fmla="*/ 2147483647 h 769"/>
              <a:gd name="T12" fmla="*/ 2147483647 w 4864"/>
              <a:gd name="T13" fmla="*/ 2147483647 h 769"/>
              <a:gd name="T14" fmla="*/ 2147483647 w 4864"/>
              <a:gd name="T15" fmla="*/ 2147483647 h 769"/>
              <a:gd name="T16" fmla="*/ 2147483647 w 4864"/>
              <a:gd name="T17" fmla="*/ 2147483647 h 769"/>
              <a:gd name="T18" fmla="*/ 2147483647 w 4864"/>
              <a:gd name="T19" fmla="*/ 2147483647 h 769"/>
              <a:gd name="T20" fmla="*/ 2147483647 w 4864"/>
              <a:gd name="T21" fmla="*/ 2147483647 h 769"/>
              <a:gd name="T22" fmla="*/ 2147483647 w 4864"/>
              <a:gd name="T23" fmla="*/ 2147483647 h 769"/>
              <a:gd name="T24" fmla="*/ 2147483647 w 4864"/>
              <a:gd name="T25" fmla="*/ 2147483647 h 769"/>
              <a:gd name="T26" fmla="*/ 2147483647 w 4864"/>
              <a:gd name="T27" fmla="*/ 2147483647 h 769"/>
              <a:gd name="T28" fmla="*/ 2147483647 w 4864"/>
              <a:gd name="T29" fmla="*/ 2147483647 h 769"/>
              <a:gd name="T30" fmla="*/ 2147483647 w 4864"/>
              <a:gd name="T31" fmla="*/ 2147483647 h 769"/>
              <a:gd name="T32" fmla="*/ 2147483647 w 4864"/>
              <a:gd name="T33" fmla="*/ 2147483647 h 769"/>
              <a:gd name="T34" fmla="*/ 2147483647 w 4864"/>
              <a:gd name="T35" fmla="*/ 2147483647 h 769"/>
              <a:gd name="T36" fmla="*/ 2147483647 w 4864"/>
              <a:gd name="T37" fmla="*/ 2147483647 h 769"/>
              <a:gd name="T38" fmla="*/ 2147483647 w 4864"/>
              <a:gd name="T39" fmla="*/ 2147483647 h 769"/>
              <a:gd name="T40" fmla="*/ 2147483647 w 4864"/>
              <a:gd name="T41" fmla="*/ 2147483647 h 769"/>
              <a:gd name="T42" fmla="*/ 2147483647 w 4864"/>
              <a:gd name="T43" fmla="*/ 2147483647 h 769"/>
              <a:gd name="T44" fmla="*/ 2147483647 w 4864"/>
              <a:gd name="T45" fmla="*/ 2147483647 h 769"/>
              <a:gd name="T46" fmla="*/ 2147483647 w 4864"/>
              <a:gd name="T47" fmla="*/ 2147483647 h 769"/>
              <a:gd name="T48" fmla="*/ 2147483647 w 4864"/>
              <a:gd name="T49" fmla="*/ 2147483647 h 769"/>
              <a:gd name="T50" fmla="*/ 2147483647 w 4864"/>
              <a:gd name="T51" fmla="*/ 2147483647 h 769"/>
              <a:gd name="T52" fmla="*/ 2147483647 w 4864"/>
              <a:gd name="T53" fmla="*/ 2147483647 h 769"/>
              <a:gd name="T54" fmla="*/ 2147483647 w 4864"/>
              <a:gd name="T55" fmla="*/ 2147483647 h 769"/>
              <a:gd name="T56" fmla="*/ 2147483647 w 4864"/>
              <a:gd name="T57" fmla="*/ 2147483647 h 769"/>
              <a:gd name="T58" fmla="*/ 2147483647 w 4864"/>
              <a:gd name="T59" fmla="*/ 2147483647 h 769"/>
              <a:gd name="T60" fmla="*/ 2147483647 w 4864"/>
              <a:gd name="T61" fmla="*/ 2147483647 h 769"/>
              <a:gd name="T62" fmla="*/ 2147483647 w 4864"/>
              <a:gd name="T63" fmla="*/ 2147483647 h 769"/>
              <a:gd name="T64" fmla="*/ 2147483647 w 4864"/>
              <a:gd name="T65" fmla="*/ 2147483647 h 769"/>
              <a:gd name="T66" fmla="*/ 2147483647 w 4864"/>
              <a:gd name="T67" fmla="*/ 2147483647 h 769"/>
              <a:gd name="T68" fmla="*/ 2147483647 w 4864"/>
              <a:gd name="T69" fmla="*/ 2147483647 h 769"/>
              <a:gd name="T70" fmla="*/ 2147483647 w 4864"/>
              <a:gd name="T71" fmla="*/ 2147483647 h 769"/>
              <a:gd name="T72" fmla="*/ 2147483647 w 4864"/>
              <a:gd name="T73" fmla="*/ 2147483647 h 76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864"/>
              <a:gd name="T112" fmla="*/ 0 h 769"/>
              <a:gd name="T113" fmla="*/ 4864 w 4864"/>
              <a:gd name="T114" fmla="*/ 769 h 76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864" h="769">
                <a:moveTo>
                  <a:pt x="306" y="4"/>
                </a:moveTo>
                <a:cubicBezTo>
                  <a:pt x="265" y="21"/>
                  <a:pt x="307" y="25"/>
                  <a:pt x="266" y="42"/>
                </a:cubicBezTo>
                <a:cubicBezTo>
                  <a:pt x="228" y="27"/>
                  <a:pt x="225" y="21"/>
                  <a:pt x="167" y="42"/>
                </a:cubicBezTo>
                <a:cubicBezTo>
                  <a:pt x="141" y="52"/>
                  <a:pt x="142" y="90"/>
                  <a:pt x="107" y="103"/>
                </a:cubicBezTo>
                <a:cubicBezTo>
                  <a:pt x="84" y="130"/>
                  <a:pt x="69" y="156"/>
                  <a:pt x="46" y="182"/>
                </a:cubicBezTo>
                <a:cubicBezTo>
                  <a:pt x="53" y="188"/>
                  <a:pt x="61" y="196"/>
                  <a:pt x="69" y="200"/>
                </a:cubicBezTo>
                <a:cubicBezTo>
                  <a:pt x="76" y="204"/>
                  <a:pt x="94" y="200"/>
                  <a:pt x="91" y="209"/>
                </a:cubicBezTo>
                <a:cubicBezTo>
                  <a:pt x="89" y="218"/>
                  <a:pt x="47" y="232"/>
                  <a:pt x="38" y="235"/>
                </a:cubicBezTo>
                <a:cubicBezTo>
                  <a:pt x="20" y="298"/>
                  <a:pt x="37" y="278"/>
                  <a:pt x="0" y="306"/>
                </a:cubicBezTo>
                <a:cubicBezTo>
                  <a:pt x="5" y="314"/>
                  <a:pt x="11" y="322"/>
                  <a:pt x="15" y="332"/>
                </a:cubicBezTo>
                <a:cubicBezTo>
                  <a:pt x="27" y="345"/>
                  <a:pt x="65" y="366"/>
                  <a:pt x="69" y="385"/>
                </a:cubicBezTo>
                <a:cubicBezTo>
                  <a:pt x="71" y="398"/>
                  <a:pt x="28" y="428"/>
                  <a:pt x="38" y="447"/>
                </a:cubicBezTo>
                <a:cubicBezTo>
                  <a:pt x="28" y="480"/>
                  <a:pt x="110" y="494"/>
                  <a:pt x="129" y="499"/>
                </a:cubicBezTo>
                <a:cubicBezTo>
                  <a:pt x="157" y="521"/>
                  <a:pt x="162" y="579"/>
                  <a:pt x="198" y="587"/>
                </a:cubicBezTo>
                <a:cubicBezTo>
                  <a:pt x="275" y="607"/>
                  <a:pt x="321" y="631"/>
                  <a:pt x="400" y="635"/>
                </a:cubicBezTo>
                <a:cubicBezTo>
                  <a:pt x="471" y="643"/>
                  <a:pt x="513" y="654"/>
                  <a:pt x="568" y="655"/>
                </a:cubicBezTo>
                <a:cubicBezTo>
                  <a:pt x="628" y="661"/>
                  <a:pt x="700" y="664"/>
                  <a:pt x="760" y="671"/>
                </a:cubicBezTo>
                <a:cubicBezTo>
                  <a:pt x="817" y="693"/>
                  <a:pt x="869" y="677"/>
                  <a:pt x="928" y="699"/>
                </a:cubicBezTo>
                <a:cubicBezTo>
                  <a:pt x="1070" y="753"/>
                  <a:pt x="1355" y="693"/>
                  <a:pt x="1355" y="693"/>
                </a:cubicBezTo>
                <a:cubicBezTo>
                  <a:pt x="1539" y="731"/>
                  <a:pt x="1520" y="737"/>
                  <a:pt x="1751" y="746"/>
                </a:cubicBezTo>
                <a:cubicBezTo>
                  <a:pt x="1912" y="769"/>
                  <a:pt x="1924" y="727"/>
                  <a:pt x="2228" y="743"/>
                </a:cubicBezTo>
                <a:cubicBezTo>
                  <a:pt x="2298" y="752"/>
                  <a:pt x="2337" y="736"/>
                  <a:pt x="2388" y="739"/>
                </a:cubicBezTo>
                <a:cubicBezTo>
                  <a:pt x="2439" y="742"/>
                  <a:pt x="2496" y="758"/>
                  <a:pt x="2535" y="762"/>
                </a:cubicBezTo>
                <a:cubicBezTo>
                  <a:pt x="2574" y="766"/>
                  <a:pt x="2586" y="753"/>
                  <a:pt x="2624" y="761"/>
                </a:cubicBezTo>
                <a:cubicBezTo>
                  <a:pt x="2654" y="767"/>
                  <a:pt x="2674" y="747"/>
                  <a:pt x="2710" y="746"/>
                </a:cubicBezTo>
                <a:cubicBezTo>
                  <a:pt x="2816" y="740"/>
                  <a:pt x="2923" y="740"/>
                  <a:pt x="3030" y="737"/>
                </a:cubicBezTo>
                <a:cubicBezTo>
                  <a:pt x="3165" y="698"/>
                  <a:pt x="3192" y="700"/>
                  <a:pt x="3372" y="693"/>
                </a:cubicBezTo>
                <a:cubicBezTo>
                  <a:pt x="3491" y="677"/>
                  <a:pt x="3585" y="649"/>
                  <a:pt x="3707" y="640"/>
                </a:cubicBezTo>
                <a:cubicBezTo>
                  <a:pt x="3778" y="612"/>
                  <a:pt x="3647" y="661"/>
                  <a:pt x="3814" y="623"/>
                </a:cubicBezTo>
                <a:cubicBezTo>
                  <a:pt x="3939" y="593"/>
                  <a:pt x="3882" y="589"/>
                  <a:pt x="4057" y="579"/>
                </a:cubicBezTo>
                <a:cubicBezTo>
                  <a:pt x="4154" y="551"/>
                  <a:pt x="4197" y="549"/>
                  <a:pt x="4316" y="543"/>
                </a:cubicBezTo>
                <a:cubicBezTo>
                  <a:pt x="4293" y="535"/>
                  <a:pt x="4233" y="529"/>
                  <a:pt x="4225" y="526"/>
                </a:cubicBezTo>
                <a:cubicBezTo>
                  <a:pt x="4217" y="523"/>
                  <a:pt x="4240" y="518"/>
                  <a:pt x="4247" y="517"/>
                </a:cubicBezTo>
                <a:cubicBezTo>
                  <a:pt x="4275" y="513"/>
                  <a:pt x="4303" y="511"/>
                  <a:pt x="4331" y="508"/>
                </a:cubicBezTo>
                <a:cubicBezTo>
                  <a:pt x="4303" y="505"/>
                  <a:pt x="4275" y="504"/>
                  <a:pt x="4247" y="499"/>
                </a:cubicBezTo>
                <a:cubicBezTo>
                  <a:pt x="4240" y="498"/>
                  <a:pt x="4221" y="499"/>
                  <a:pt x="4225" y="491"/>
                </a:cubicBezTo>
                <a:cubicBezTo>
                  <a:pt x="4230" y="480"/>
                  <a:pt x="4245" y="485"/>
                  <a:pt x="4255" y="482"/>
                </a:cubicBezTo>
                <a:cubicBezTo>
                  <a:pt x="4318" y="494"/>
                  <a:pt x="4297" y="507"/>
                  <a:pt x="4346" y="526"/>
                </a:cubicBezTo>
                <a:cubicBezTo>
                  <a:pt x="4398" y="511"/>
                  <a:pt x="4453" y="470"/>
                  <a:pt x="4506" y="464"/>
                </a:cubicBezTo>
                <a:cubicBezTo>
                  <a:pt x="4552" y="460"/>
                  <a:pt x="4598" y="458"/>
                  <a:pt x="4643" y="455"/>
                </a:cubicBezTo>
                <a:cubicBezTo>
                  <a:pt x="4690" y="420"/>
                  <a:pt x="4742" y="423"/>
                  <a:pt x="4795" y="411"/>
                </a:cubicBezTo>
                <a:cubicBezTo>
                  <a:pt x="4834" y="382"/>
                  <a:pt x="4813" y="403"/>
                  <a:pt x="4849" y="341"/>
                </a:cubicBezTo>
                <a:cubicBezTo>
                  <a:pt x="4854" y="332"/>
                  <a:pt x="4864" y="314"/>
                  <a:pt x="4864" y="314"/>
                </a:cubicBezTo>
                <a:cubicBezTo>
                  <a:pt x="4803" y="279"/>
                  <a:pt x="4742" y="285"/>
                  <a:pt x="4674" y="279"/>
                </a:cubicBezTo>
                <a:cubicBezTo>
                  <a:pt x="4490" y="287"/>
                  <a:pt x="4499" y="279"/>
                  <a:pt x="4384" y="306"/>
                </a:cubicBezTo>
                <a:cubicBezTo>
                  <a:pt x="4293" y="303"/>
                  <a:pt x="4202" y="303"/>
                  <a:pt x="4110" y="297"/>
                </a:cubicBezTo>
                <a:cubicBezTo>
                  <a:pt x="4103" y="297"/>
                  <a:pt x="4126" y="288"/>
                  <a:pt x="4133" y="288"/>
                </a:cubicBezTo>
                <a:cubicBezTo>
                  <a:pt x="4187" y="288"/>
                  <a:pt x="4240" y="294"/>
                  <a:pt x="4293" y="297"/>
                </a:cubicBezTo>
                <a:cubicBezTo>
                  <a:pt x="4391" y="282"/>
                  <a:pt x="4444" y="268"/>
                  <a:pt x="4552" y="262"/>
                </a:cubicBezTo>
                <a:cubicBezTo>
                  <a:pt x="4601" y="247"/>
                  <a:pt x="4610" y="232"/>
                  <a:pt x="4651" y="200"/>
                </a:cubicBezTo>
                <a:cubicBezTo>
                  <a:pt x="4609" y="188"/>
                  <a:pt x="4562" y="193"/>
                  <a:pt x="4521" y="174"/>
                </a:cubicBezTo>
                <a:cubicBezTo>
                  <a:pt x="4514" y="171"/>
                  <a:pt x="4516" y="156"/>
                  <a:pt x="4514" y="147"/>
                </a:cubicBezTo>
                <a:cubicBezTo>
                  <a:pt x="4141" y="166"/>
                  <a:pt x="4291" y="156"/>
                  <a:pt x="4065" y="174"/>
                </a:cubicBezTo>
                <a:cubicBezTo>
                  <a:pt x="4015" y="182"/>
                  <a:pt x="3972" y="194"/>
                  <a:pt x="3920" y="174"/>
                </a:cubicBezTo>
                <a:cubicBezTo>
                  <a:pt x="3911" y="171"/>
                  <a:pt x="3935" y="160"/>
                  <a:pt x="3943" y="156"/>
                </a:cubicBezTo>
                <a:cubicBezTo>
                  <a:pt x="3951" y="152"/>
                  <a:pt x="3958" y="150"/>
                  <a:pt x="3966" y="147"/>
                </a:cubicBezTo>
                <a:cubicBezTo>
                  <a:pt x="3918" y="110"/>
                  <a:pt x="3968" y="135"/>
                  <a:pt x="3935" y="77"/>
                </a:cubicBezTo>
                <a:cubicBezTo>
                  <a:pt x="3812" y="86"/>
                  <a:pt x="3702" y="113"/>
                  <a:pt x="3578" y="121"/>
                </a:cubicBezTo>
                <a:cubicBezTo>
                  <a:pt x="3524" y="128"/>
                  <a:pt x="3477" y="135"/>
                  <a:pt x="3425" y="156"/>
                </a:cubicBezTo>
                <a:cubicBezTo>
                  <a:pt x="3342" y="188"/>
                  <a:pt x="3248" y="162"/>
                  <a:pt x="3159" y="165"/>
                </a:cubicBezTo>
                <a:cubicBezTo>
                  <a:pt x="2928" y="254"/>
                  <a:pt x="2813" y="169"/>
                  <a:pt x="2544" y="191"/>
                </a:cubicBezTo>
                <a:cubicBezTo>
                  <a:pt x="2445" y="200"/>
                  <a:pt x="2305" y="198"/>
                  <a:pt x="2260" y="187"/>
                </a:cubicBezTo>
                <a:cubicBezTo>
                  <a:pt x="2172" y="153"/>
                  <a:pt x="2149" y="194"/>
                  <a:pt x="2056" y="195"/>
                </a:cubicBezTo>
                <a:cubicBezTo>
                  <a:pt x="1964" y="187"/>
                  <a:pt x="1913" y="188"/>
                  <a:pt x="1880" y="175"/>
                </a:cubicBezTo>
                <a:cubicBezTo>
                  <a:pt x="1790" y="181"/>
                  <a:pt x="1677" y="212"/>
                  <a:pt x="1591" y="191"/>
                </a:cubicBezTo>
                <a:cubicBezTo>
                  <a:pt x="1548" y="181"/>
                  <a:pt x="1503" y="186"/>
                  <a:pt x="1460" y="175"/>
                </a:cubicBezTo>
                <a:cubicBezTo>
                  <a:pt x="1435" y="185"/>
                  <a:pt x="1426" y="155"/>
                  <a:pt x="1401" y="165"/>
                </a:cubicBezTo>
                <a:cubicBezTo>
                  <a:pt x="1252" y="156"/>
                  <a:pt x="1118" y="135"/>
                  <a:pt x="967" y="130"/>
                </a:cubicBezTo>
                <a:cubicBezTo>
                  <a:pt x="926" y="125"/>
                  <a:pt x="836" y="116"/>
                  <a:pt x="799" y="103"/>
                </a:cubicBezTo>
                <a:cubicBezTo>
                  <a:pt x="798" y="103"/>
                  <a:pt x="754" y="62"/>
                  <a:pt x="746" y="59"/>
                </a:cubicBezTo>
                <a:cubicBezTo>
                  <a:pt x="686" y="39"/>
                  <a:pt x="609" y="39"/>
                  <a:pt x="548" y="33"/>
                </a:cubicBezTo>
                <a:cubicBezTo>
                  <a:pt x="523" y="22"/>
                  <a:pt x="497" y="17"/>
                  <a:pt x="472" y="6"/>
                </a:cubicBezTo>
                <a:cubicBezTo>
                  <a:pt x="441" y="9"/>
                  <a:pt x="411" y="11"/>
                  <a:pt x="381" y="15"/>
                </a:cubicBezTo>
                <a:cubicBezTo>
                  <a:pt x="353" y="15"/>
                  <a:pt x="325" y="0"/>
                  <a:pt x="306" y="4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 altLang="zh-CN" sz="28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2800" b="1" spc="6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发展是硬道理        </a:t>
            </a:r>
            <a:endParaRPr lang="zh-CN" altLang="en-US" sz="2800" b="1" spc="6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5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1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7" presetClass="entr" presetSubtype="1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0"/>
                            </p:stCondLst>
                            <p:childTnLst>
                              <p:par>
                                <p:cTn id="1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  <p:bldP spid="30" grpId="1"/>
      <p:bldP spid="14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脚占位符 3"/>
          <p:cNvSpPr txBox="1">
            <a:spLocks noGrp="1"/>
          </p:cNvSpPr>
          <p:nvPr/>
        </p:nvSpPr>
        <p:spPr bwMode="auto">
          <a:xfrm>
            <a:off x="7046913" y="7072313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   </a:t>
            </a:r>
          </a:p>
          <a:p>
            <a:r>
              <a:rPr lang="en-US" altLang="zh-CN"/>
              <a:t>   </a:t>
            </a:r>
          </a:p>
        </p:txBody>
      </p:sp>
      <p:pic>
        <p:nvPicPr>
          <p:cNvPr id="1029" name="Picture 5" descr="C:\Users\liyunbo\Desktop\小康\通讯发展\古老电话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345" y="3983404"/>
            <a:ext cx="2666333" cy="21602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33" name="Picture 9" descr="C:\Users\liyunbo\Desktop\小康\通讯发展\手摇电话.jpg"/>
          <p:cNvPicPr>
            <a:picLocks noChangeAspect="1" noChangeArrowheads="1"/>
          </p:cNvPicPr>
          <p:nvPr/>
        </p:nvPicPr>
        <p:blipFill>
          <a:blip r:embed="rId5" cstate="print"/>
          <a:srcRect l="6153" t="4641" r="6153" b="4641"/>
          <a:stretch>
            <a:fillRect/>
          </a:stretch>
        </p:blipFill>
        <p:spPr bwMode="auto">
          <a:xfrm>
            <a:off x="1353572" y="3316522"/>
            <a:ext cx="2575486" cy="26642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32" name="Picture 8" descr="C:\Users\liyunbo\Desktop\小康\通讯发展\普通电话机.jpg"/>
          <p:cNvPicPr>
            <a:picLocks noChangeAspect="1" noChangeArrowheads="1"/>
          </p:cNvPicPr>
          <p:nvPr/>
        </p:nvPicPr>
        <p:blipFill>
          <a:blip r:embed="rId6" cstate="print"/>
          <a:srcRect l="12864" r="8550"/>
          <a:stretch>
            <a:fillRect/>
          </a:stretch>
        </p:blipFill>
        <p:spPr bwMode="auto">
          <a:xfrm>
            <a:off x="2357422" y="3051860"/>
            <a:ext cx="2928958" cy="24482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7" name="Picture 3" descr="C:\Users\liyunbo\Desktop\小康\通讯发展\寻呼机.jpg"/>
          <p:cNvPicPr>
            <a:picLocks noChangeAspect="1" noChangeArrowheads="1"/>
          </p:cNvPicPr>
          <p:nvPr/>
        </p:nvPicPr>
        <p:blipFill>
          <a:blip r:embed="rId7" cstate="print"/>
          <a:srcRect t="2550" b="4386"/>
          <a:stretch>
            <a:fillRect/>
          </a:stretch>
        </p:blipFill>
        <p:spPr bwMode="auto">
          <a:xfrm>
            <a:off x="3051852" y="2663478"/>
            <a:ext cx="2520280" cy="27817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8" name="Picture 4" descr="C:\Users\liyunbo\Desktop\小康\通讯发展\大哥大.jpg"/>
          <p:cNvPicPr>
            <a:picLocks noChangeAspect="1" noChangeArrowheads="1"/>
          </p:cNvPicPr>
          <p:nvPr/>
        </p:nvPicPr>
        <p:blipFill>
          <a:blip r:embed="rId8" cstate="print"/>
          <a:srcRect l="20663"/>
          <a:stretch>
            <a:fillRect/>
          </a:stretch>
        </p:blipFill>
        <p:spPr bwMode="auto">
          <a:xfrm>
            <a:off x="3765092" y="2337480"/>
            <a:ext cx="3092924" cy="26801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30" name="Picture 6" descr="C:\Users\liyunbo\Desktop\小康\通讯发展\旧款手机.jpg"/>
          <p:cNvPicPr>
            <a:picLocks noChangeAspect="1" noChangeArrowheads="1"/>
          </p:cNvPicPr>
          <p:nvPr/>
        </p:nvPicPr>
        <p:blipFill>
          <a:blip r:embed="rId9" cstate="print"/>
          <a:srcRect l="20956" r="19693"/>
          <a:stretch>
            <a:fillRect/>
          </a:stretch>
        </p:blipFill>
        <p:spPr bwMode="auto">
          <a:xfrm>
            <a:off x="4786314" y="1908852"/>
            <a:ext cx="2267727" cy="28677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31" name="Picture 7" descr="C:\Users\liyunbo\Desktop\小康\通讯发展\苹果.jpg"/>
          <p:cNvPicPr>
            <a:picLocks noChangeAspect="1" noChangeArrowheads="1"/>
          </p:cNvPicPr>
          <p:nvPr/>
        </p:nvPicPr>
        <p:blipFill>
          <a:blip r:embed="rId10" cstate="print"/>
          <a:srcRect l="31100" r="32990"/>
          <a:stretch>
            <a:fillRect/>
          </a:stretch>
        </p:blipFill>
        <p:spPr bwMode="auto">
          <a:xfrm>
            <a:off x="6672616" y="1401392"/>
            <a:ext cx="1542722" cy="32221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grpSp>
        <p:nvGrpSpPr>
          <p:cNvPr id="23" name="组合 22"/>
          <p:cNvGrpSpPr/>
          <p:nvPr/>
        </p:nvGrpSpPr>
        <p:grpSpPr>
          <a:xfrm rot="494987">
            <a:off x="185721" y="1135676"/>
            <a:ext cx="5732108" cy="1728192"/>
            <a:chOff x="59987" y="925553"/>
            <a:chExt cx="5922691" cy="1715084"/>
          </a:xfrm>
        </p:grpSpPr>
        <p:sp>
          <p:nvSpPr>
            <p:cNvPr id="21" name="Freeform 9"/>
            <p:cNvSpPr>
              <a:spLocks/>
            </p:cNvSpPr>
            <p:nvPr/>
          </p:nvSpPr>
          <p:spPr bwMode="gray">
            <a:xfrm rot="20517828">
              <a:off x="59987" y="925553"/>
              <a:ext cx="5922691" cy="1715084"/>
            </a:xfrm>
            <a:custGeom>
              <a:avLst/>
              <a:gdLst>
                <a:gd name="T0" fmla="*/ 0 w 4371"/>
                <a:gd name="T1" fmla="*/ 2147483647 h 1066"/>
                <a:gd name="T2" fmla="*/ 2147483647 w 4371"/>
                <a:gd name="T3" fmla="*/ 2147483647 h 1066"/>
                <a:gd name="T4" fmla="*/ 2147483647 w 4371"/>
                <a:gd name="T5" fmla="*/ 2147483647 h 1066"/>
                <a:gd name="T6" fmla="*/ 2147483647 w 4371"/>
                <a:gd name="T7" fmla="*/ 2147483647 h 1066"/>
                <a:gd name="T8" fmla="*/ 2147483647 w 4371"/>
                <a:gd name="T9" fmla="*/ 2147483647 h 1066"/>
                <a:gd name="T10" fmla="*/ 2147483647 w 4371"/>
                <a:gd name="T11" fmla="*/ 2147483647 h 1066"/>
                <a:gd name="T12" fmla="*/ 2147483647 w 4371"/>
                <a:gd name="T13" fmla="*/ 0 h 1066"/>
                <a:gd name="T14" fmla="*/ 2147483647 w 4371"/>
                <a:gd name="T15" fmla="*/ 2147483647 h 1066"/>
                <a:gd name="T16" fmla="*/ 2147483647 w 4371"/>
                <a:gd name="T17" fmla="*/ 2147483647 h 1066"/>
                <a:gd name="T18" fmla="*/ 2147483647 w 4371"/>
                <a:gd name="T19" fmla="*/ 2147483647 h 1066"/>
                <a:gd name="T20" fmla="*/ 2147483647 w 4371"/>
                <a:gd name="T21" fmla="*/ 2147483647 h 1066"/>
                <a:gd name="T22" fmla="*/ 2147483647 w 4371"/>
                <a:gd name="T23" fmla="*/ 2147483647 h 1066"/>
                <a:gd name="T24" fmla="*/ 2147483647 w 4371"/>
                <a:gd name="T25" fmla="*/ 2147483647 h 1066"/>
                <a:gd name="T26" fmla="*/ 2147483647 w 4371"/>
                <a:gd name="T27" fmla="*/ 2147483647 h 1066"/>
                <a:gd name="T28" fmla="*/ 2147483647 w 4371"/>
                <a:gd name="T29" fmla="*/ 2147483647 h 1066"/>
                <a:gd name="T30" fmla="*/ 0 w 4371"/>
                <a:gd name="T31" fmla="*/ 2147483647 h 10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71"/>
                <a:gd name="T49" fmla="*/ 0 h 1066"/>
                <a:gd name="T50" fmla="*/ 4371 w 4371"/>
                <a:gd name="T51" fmla="*/ 1066 h 10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71" h="1066">
                  <a:moveTo>
                    <a:pt x="0" y="845"/>
                  </a:moveTo>
                  <a:lnTo>
                    <a:pt x="1523" y="313"/>
                  </a:lnTo>
                  <a:lnTo>
                    <a:pt x="1610" y="617"/>
                  </a:lnTo>
                  <a:lnTo>
                    <a:pt x="2720" y="243"/>
                  </a:lnTo>
                  <a:lnTo>
                    <a:pt x="2784" y="538"/>
                  </a:lnTo>
                  <a:lnTo>
                    <a:pt x="3882" y="266"/>
                  </a:lnTo>
                  <a:lnTo>
                    <a:pt x="3795" y="0"/>
                  </a:lnTo>
                  <a:lnTo>
                    <a:pt x="4371" y="269"/>
                  </a:lnTo>
                  <a:lnTo>
                    <a:pt x="3961" y="832"/>
                  </a:lnTo>
                  <a:lnTo>
                    <a:pt x="3912" y="542"/>
                  </a:lnTo>
                  <a:lnTo>
                    <a:pt x="2594" y="921"/>
                  </a:lnTo>
                  <a:lnTo>
                    <a:pt x="2509" y="620"/>
                  </a:lnTo>
                  <a:lnTo>
                    <a:pt x="1344" y="968"/>
                  </a:lnTo>
                  <a:lnTo>
                    <a:pt x="1280" y="666"/>
                  </a:lnTo>
                  <a:lnTo>
                    <a:pt x="67" y="1066"/>
                  </a:lnTo>
                  <a:lnTo>
                    <a:pt x="0" y="845"/>
                  </a:lnTo>
                  <a:close/>
                </a:path>
              </a:pathLst>
            </a:custGeom>
            <a:gradFill rotWithShape="1">
              <a:gsLst>
                <a:gs pos="0">
                  <a:srgbClr val="990000"/>
                </a:gs>
                <a:gs pos="100000">
                  <a:srgbClr val="FF9933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600000" lon="20999974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19252200">
              <a:off x="2052707" y="1630503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latin typeface="黑体" pitchFamily="49" charset="-122"/>
                  <a:ea typeface="黑体" pitchFamily="49" charset="-122"/>
                </a:rPr>
                <a:t>通讯发展</a:t>
              </a:r>
              <a:endParaRPr lang="zh-CN" altLang="en-US" sz="2800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918228" y="2025757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 smtClean="0">
                <a:solidFill>
                  <a:srgbClr val="FF0000"/>
                </a:solidFill>
              </a:rPr>
              <a:t>vs</a:t>
            </a:r>
            <a:endParaRPr lang="zh-CN" altLang="en-US" sz="7200" b="1" dirty="0">
              <a:solidFill>
                <a:srgbClr val="FF0000"/>
              </a:solidFill>
            </a:endParaRPr>
          </a:p>
        </p:txBody>
      </p:sp>
      <p:pic>
        <p:nvPicPr>
          <p:cNvPr id="33" name="图片 32" descr="2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85979" y="1752941"/>
            <a:ext cx="2059429" cy="2015141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 descr="1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86380" y="1785926"/>
            <a:ext cx="2144882" cy="19894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918228" y="4231236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 smtClean="0">
                <a:solidFill>
                  <a:srgbClr val="FF0000"/>
                </a:solidFill>
              </a:rPr>
              <a:t>vs</a:t>
            </a:r>
            <a:endParaRPr lang="zh-CN" altLang="en-US" sz="7200" b="1" dirty="0">
              <a:solidFill>
                <a:srgbClr val="FF0000"/>
              </a:solidFill>
            </a:endParaRPr>
          </a:p>
        </p:txBody>
      </p:sp>
      <p:sp>
        <p:nvSpPr>
          <p:cNvPr id="37" name="图文框 18"/>
          <p:cNvSpPr>
            <a:spLocks noChangeArrowheads="1"/>
          </p:cNvSpPr>
          <p:nvPr/>
        </p:nvSpPr>
        <p:spPr bwMode="auto">
          <a:xfrm>
            <a:off x="1857356" y="974707"/>
            <a:ext cx="5408809" cy="726101"/>
          </a:xfrm>
          <a:custGeom>
            <a:avLst/>
            <a:gdLst>
              <a:gd name="T0" fmla="*/ 1368425 w 2736850"/>
              <a:gd name="T1" fmla="*/ 0 h 1584325"/>
              <a:gd name="T2" fmla="*/ 0 w 2736850"/>
              <a:gd name="T3" fmla="*/ 792163 h 1584325"/>
              <a:gd name="T4" fmla="*/ 1368425 w 2736850"/>
              <a:gd name="T5" fmla="*/ 1584325 h 1584325"/>
              <a:gd name="T6" fmla="*/ 2736850 w 2736850"/>
              <a:gd name="T7" fmla="*/ 792163 h 158432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98041 w 2736850"/>
              <a:gd name="T13" fmla="*/ 198041 h 1584325"/>
              <a:gd name="T14" fmla="*/ 2538809 w 2736850"/>
              <a:gd name="T15" fmla="*/ 1386284 h 1584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6850" h="1584325">
                <a:moveTo>
                  <a:pt x="0" y="0"/>
                </a:moveTo>
                <a:lnTo>
                  <a:pt x="2736850" y="0"/>
                </a:lnTo>
                <a:lnTo>
                  <a:pt x="2736850" y="1584325"/>
                </a:lnTo>
                <a:lnTo>
                  <a:pt x="0" y="1584325"/>
                </a:lnTo>
                <a:close/>
                <a:moveTo>
                  <a:pt x="198041" y="198041"/>
                </a:moveTo>
                <a:lnTo>
                  <a:pt x="198041" y="1386284"/>
                </a:lnTo>
                <a:lnTo>
                  <a:pt x="2538809" y="1386284"/>
                </a:lnTo>
                <a:lnTo>
                  <a:pt x="2538809" y="198041"/>
                </a:lnTo>
                <a:close/>
              </a:path>
            </a:pathLst>
          </a:custGeom>
          <a:solidFill>
            <a:srgbClr val="FF0000"/>
          </a:solidFill>
          <a:ln w="25400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目前的小康还很不平衡</a:t>
            </a:r>
            <a:endParaRPr lang="zh-CN" altLang="en-US" sz="28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026" name="Picture 2" descr="C:\Documents and Settings\Administrator\桌面\小康\双翻番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15074" y="3609024"/>
            <a:ext cx="2571768" cy="25346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icture 3" descr="C:\Documents and Settings\Administrator\桌面\小康\全面建成小康社会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15074" y="1071546"/>
            <a:ext cx="2542243" cy="237840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786182" y="139463"/>
            <a:ext cx="1569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前  言</a:t>
            </a:r>
            <a:endParaRPr lang="en-US" altLang="zh-CN" sz="36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Picture 4" descr="\\192.168.2.200\中国档案杂志社\14李云波\肯德基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00787" y="3929066"/>
            <a:ext cx="1928826" cy="1928826"/>
          </a:xfrm>
          <a:prstGeom prst="ellipse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5" descr="\\192.168.2.200\中国档案杂志社\14李云波\习近平4.bmp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50404" y="1940024"/>
            <a:ext cx="2857500" cy="3505200"/>
          </a:xfrm>
          <a:prstGeom prst="rect">
            <a:avLst/>
          </a:prstGeom>
          <a:noFill/>
        </p:spPr>
      </p:pic>
      <p:pic>
        <p:nvPicPr>
          <p:cNvPr id="41" name="Picture 3" descr="C:\Users\liyunbo\Desktop\喇叭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5720" y="2428868"/>
            <a:ext cx="171451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"/>
          <p:cNvSpPr>
            <a:spLocks noChangeArrowheads="1"/>
          </p:cNvSpPr>
          <p:nvPr/>
        </p:nvSpPr>
        <p:spPr bwMode="ltGray">
          <a:xfrm>
            <a:off x="2403128" y="2022313"/>
            <a:ext cx="3546168" cy="76374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确保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2020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年实现全面建成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>
              <a:defRPr/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小康社会的宏伟目标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ltGray">
          <a:xfrm>
            <a:off x="2357422" y="4308329"/>
            <a:ext cx="3546168" cy="76374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国内生产总值和城乡居民收入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>
              <a:defRPr/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比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2010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年翻一番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5" name="Picture 1" descr="C:\Users\liyunbo\Desktop\触手可及.jpg"/>
          <p:cNvPicPr>
            <a:picLocks noChangeAspect="1" noChangeArrowheads="1"/>
          </p:cNvPicPr>
          <p:nvPr/>
        </p:nvPicPr>
        <p:blipFill>
          <a:blip r:embed="rId18" cstate="print"/>
          <a:srcRect b="5767"/>
          <a:stretch>
            <a:fillRect/>
          </a:stretch>
        </p:blipFill>
        <p:spPr bwMode="auto">
          <a:xfrm>
            <a:off x="1475656" y="1515564"/>
            <a:ext cx="6190918" cy="3857652"/>
          </a:xfrm>
          <a:prstGeom prst="roundRect">
            <a:avLst/>
          </a:prstGeom>
          <a:noFill/>
        </p:spPr>
      </p:pic>
      <p:grpSp>
        <p:nvGrpSpPr>
          <p:cNvPr id="24" name="组合 34"/>
          <p:cNvGrpSpPr>
            <a:grpSpLocks/>
          </p:cNvGrpSpPr>
          <p:nvPr/>
        </p:nvGrpSpPr>
        <p:grpSpPr bwMode="auto">
          <a:xfrm>
            <a:off x="1547664" y="5028530"/>
            <a:ext cx="6193184" cy="1352798"/>
            <a:chOff x="928662" y="3143248"/>
            <a:chExt cx="7854976" cy="1928833"/>
          </a:xfrm>
        </p:grpSpPr>
        <p:sp>
          <p:nvSpPr>
            <p:cNvPr id="25" name="Freeform 19"/>
            <p:cNvSpPr>
              <a:spLocks/>
            </p:cNvSpPr>
            <p:nvPr/>
          </p:nvSpPr>
          <p:spPr bwMode="gray">
            <a:xfrm>
              <a:off x="928662" y="3143248"/>
              <a:ext cx="7854976" cy="1928833"/>
            </a:xfrm>
            <a:custGeom>
              <a:avLst/>
              <a:gdLst>
                <a:gd name="T0" fmla="*/ 2147483647 w 4864"/>
                <a:gd name="T1" fmla="*/ 2147483647 h 769"/>
                <a:gd name="T2" fmla="*/ 2147483647 w 4864"/>
                <a:gd name="T3" fmla="*/ 2147483647 h 769"/>
                <a:gd name="T4" fmla="*/ 2147483647 w 4864"/>
                <a:gd name="T5" fmla="*/ 2147483647 h 769"/>
                <a:gd name="T6" fmla="*/ 2147483647 w 4864"/>
                <a:gd name="T7" fmla="*/ 2147483647 h 769"/>
                <a:gd name="T8" fmla="*/ 2147483647 w 4864"/>
                <a:gd name="T9" fmla="*/ 2147483647 h 769"/>
                <a:gd name="T10" fmla="*/ 2147483647 w 4864"/>
                <a:gd name="T11" fmla="*/ 2147483647 h 769"/>
                <a:gd name="T12" fmla="*/ 2147483647 w 4864"/>
                <a:gd name="T13" fmla="*/ 2147483647 h 769"/>
                <a:gd name="T14" fmla="*/ 2147483647 w 4864"/>
                <a:gd name="T15" fmla="*/ 2147483647 h 769"/>
                <a:gd name="T16" fmla="*/ 2147483647 w 4864"/>
                <a:gd name="T17" fmla="*/ 2147483647 h 769"/>
                <a:gd name="T18" fmla="*/ 2147483647 w 4864"/>
                <a:gd name="T19" fmla="*/ 2147483647 h 769"/>
                <a:gd name="T20" fmla="*/ 2147483647 w 4864"/>
                <a:gd name="T21" fmla="*/ 2147483647 h 769"/>
                <a:gd name="T22" fmla="*/ 2147483647 w 4864"/>
                <a:gd name="T23" fmla="*/ 2147483647 h 769"/>
                <a:gd name="T24" fmla="*/ 2147483647 w 4864"/>
                <a:gd name="T25" fmla="*/ 2147483647 h 769"/>
                <a:gd name="T26" fmla="*/ 2147483647 w 4864"/>
                <a:gd name="T27" fmla="*/ 2147483647 h 769"/>
                <a:gd name="T28" fmla="*/ 2147483647 w 4864"/>
                <a:gd name="T29" fmla="*/ 2147483647 h 769"/>
                <a:gd name="T30" fmla="*/ 2147483647 w 4864"/>
                <a:gd name="T31" fmla="*/ 2147483647 h 769"/>
                <a:gd name="T32" fmla="*/ 2147483647 w 4864"/>
                <a:gd name="T33" fmla="*/ 2147483647 h 769"/>
                <a:gd name="T34" fmla="*/ 2147483647 w 4864"/>
                <a:gd name="T35" fmla="*/ 2147483647 h 769"/>
                <a:gd name="T36" fmla="*/ 2147483647 w 4864"/>
                <a:gd name="T37" fmla="*/ 2147483647 h 769"/>
                <a:gd name="T38" fmla="*/ 2147483647 w 4864"/>
                <a:gd name="T39" fmla="*/ 2147483647 h 769"/>
                <a:gd name="T40" fmla="*/ 2147483647 w 4864"/>
                <a:gd name="T41" fmla="*/ 2147483647 h 769"/>
                <a:gd name="T42" fmla="*/ 2147483647 w 4864"/>
                <a:gd name="T43" fmla="*/ 2147483647 h 769"/>
                <a:gd name="T44" fmla="*/ 2147483647 w 4864"/>
                <a:gd name="T45" fmla="*/ 2147483647 h 769"/>
                <a:gd name="T46" fmla="*/ 2147483647 w 4864"/>
                <a:gd name="T47" fmla="*/ 2147483647 h 769"/>
                <a:gd name="T48" fmla="*/ 2147483647 w 4864"/>
                <a:gd name="T49" fmla="*/ 2147483647 h 769"/>
                <a:gd name="T50" fmla="*/ 2147483647 w 4864"/>
                <a:gd name="T51" fmla="*/ 2147483647 h 769"/>
                <a:gd name="T52" fmla="*/ 2147483647 w 4864"/>
                <a:gd name="T53" fmla="*/ 2147483647 h 769"/>
                <a:gd name="T54" fmla="*/ 2147483647 w 4864"/>
                <a:gd name="T55" fmla="*/ 2147483647 h 769"/>
                <a:gd name="T56" fmla="*/ 2147483647 w 4864"/>
                <a:gd name="T57" fmla="*/ 2147483647 h 769"/>
                <a:gd name="T58" fmla="*/ 2147483647 w 4864"/>
                <a:gd name="T59" fmla="*/ 2147483647 h 769"/>
                <a:gd name="T60" fmla="*/ 2147483647 w 4864"/>
                <a:gd name="T61" fmla="*/ 2147483647 h 769"/>
                <a:gd name="T62" fmla="*/ 2147483647 w 4864"/>
                <a:gd name="T63" fmla="*/ 2147483647 h 769"/>
                <a:gd name="T64" fmla="*/ 2147483647 w 4864"/>
                <a:gd name="T65" fmla="*/ 2147483647 h 769"/>
                <a:gd name="T66" fmla="*/ 2147483647 w 4864"/>
                <a:gd name="T67" fmla="*/ 2147483647 h 769"/>
                <a:gd name="T68" fmla="*/ 2147483647 w 4864"/>
                <a:gd name="T69" fmla="*/ 2147483647 h 769"/>
                <a:gd name="T70" fmla="*/ 2147483647 w 4864"/>
                <a:gd name="T71" fmla="*/ 2147483647 h 769"/>
                <a:gd name="T72" fmla="*/ 2147483647 w 4864"/>
                <a:gd name="T73" fmla="*/ 2147483647 h 7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64"/>
                <a:gd name="T112" fmla="*/ 0 h 769"/>
                <a:gd name="T113" fmla="*/ 4864 w 4864"/>
                <a:gd name="T114" fmla="*/ 769 h 7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gray">
            <a:xfrm>
              <a:off x="1785918" y="3804567"/>
              <a:ext cx="5711949" cy="833778"/>
            </a:xfrm>
            <a:prstGeom prst="rect">
              <a:avLst/>
            </a:prstGeom>
            <a:solidFill>
              <a:srgbClr val="CC99FF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3200" b="1" spc="300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小康社会触手可及</a:t>
              </a:r>
              <a:endParaRPr lang="zh-CN" altLang="en-US" sz="3200" b="1" spc="3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pic>
        <p:nvPicPr>
          <p:cNvPr id="6" name="Picture 2" descr="C:\Users\liyunbo\Desktop\Img334971326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63688" y="3933056"/>
            <a:ext cx="1944216" cy="194421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矩形 43"/>
          <p:cNvSpPr/>
          <p:nvPr/>
        </p:nvSpPr>
        <p:spPr>
          <a:xfrm>
            <a:off x="4289822" y="2852936"/>
            <a:ext cx="3954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人民对美好生活的向往就是我们的奋斗目标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93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193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6" dur="193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193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1"/>
                            </p:stCondLst>
                            <p:childTnLst>
                              <p:par>
                                <p:cTn id="1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501"/>
                            </p:stCondLst>
                            <p:childTnLst>
                              <p:par>
                                <p:cTn id="1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8501"/>
                            </p:stCondLst>
                            <p:childTnLst>
                              <p:par>
                                <p:cTn id="15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93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193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0" dur="193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2" dur="193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9002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1002"/>
                            </p:stCondLst>
                            <p:childTnLst>
                              <p:par>
                                <p:cTn id="182" presetID="58" presetClass="entr" presetSubtype="0" accel="10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6002"/>
                            </p:stCondLst>
                            <p:childTnLst>
                              <p:par>
                                <p:cTn id="190" presetID="37" presetClass="exit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7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7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7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7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7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7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2"/>
                            </p:stCondLst>
                            <p:childTnLst>
                              <p:par>
                                <p:cTn id="2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1002"/>
                            </p:stCondLst>
                            <p:childTnLst>
                              <p:par>
                                <p:cTn id="23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2502"/>
                            </p:stCondLst>
                            <p:childTnLst>
                              <p:par>
                                <p:cTn id="243" presetID="22" presetClass="exit" presetSubtype="8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xit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9502"/>
                            </p:stCondLst>
                            <p:childTnLst>
                              <p:par>
                                <p:cTn id="2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0002"/>
                            </p:stCondLst>
                            <p:childTnLst>
                              <p:par>
                                <p:cTn id="2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1002"/>
                            </p:stCondLst>
                            <p:childTnLst>
                              <p:par>
                                <p:cTn id="261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3502"/>
                            </p:stCondLst>
                            <p:childTnLst>
                              <p:par>
                                <p:cTn id="2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4502"/>
                            </p:stCondLst>
                            <p:childTnLst>
                              <p:par>
                                <p:cTn id="26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6" grpId="0"/>
      <p:bldP spid="36" grpId="1"/>
      <p:bldP spid="37" grpId="0" animBg="1"/>
      <p:bldP spid="37" grpId="2" animBg="1"/>
      <p:bldP spid="30" grpId="0"/>
      <p:bldP spid="42" grpId="0" animBg="1"/>
      <p:bldP spid="43" grpId="0" animBg="1"/>
      <p:bldP spid="44" grpId="0"/>
      <p:bldP spid="4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611101" y="2928934"/>
            <a:ext cx="2481179" cy="3000396"/>
            <a:chOff x="4611101" y="2928934"/>
            <a:chExt cx="2481179" cy="3000396"/>
          </a:xfrm>
        </p:grpSpPr>
        <p:pic>
          <p:nvPicPr>
            <p:cNvPr id="1026" name="Picture 2" descr="C:\Documents and Settings\Administrator\桌面\小康\孔子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11101" y="2928934"/>
              <a:ext cx="2481179" cy="2928958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4786314" y="5406110"/>
              <a:ext cx="221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pc="300" dirty="0" smtClean="0">
                  <a:solidFill>
                    <a:schemeClr val="bg1"/>
                  </a:solidFill>
                </a:rPr>
                <a:t>孔子</a:t>
              </a:r>
              <a:endParaRPr lang="zh-CN" altLang="en-US" sz="2800" b="1" spc="3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22" name="页脚占位符 3"/>
          <p:cNvSpPr txBox="1">
            <a:spLocks noGrp="1"/>
          </p:cNvSpPr>
          <p:nvPr/>
        </p:nvSpPr>
        <p:spPr bwMode="auto">
          <a:xfrm>
            <a:off x="7046913" y="7072313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   </a:t>
            </a:r>
          </a:p>
          <a:p>
            <a:r>
              <a:rPr lang="en-US" altLang="zh-CN"/>
              <a:t>   </a:t>
            </a:r>
          </a:p>
        </p:txBody>
      </p:sp>
      <p:pic>
        <p:nvPicPr>
          <p:cNvPr id="2050" name="Picture 2" descr="C:\Users\liyunbo\Desktop\小康\民亦劳止 汔可小康.gif"/>
          <p:cNvPicPr>
            <a:picLocks noChangeArrowheads="1"/>
          </p:cNvPicPr>
          <p:nvPr/>
        </p:nvPicPr>
        <p:blipFill>
          <a:blip r:embed="rId4" cstate="print"/>
          <a:srcRect l="15637" t="3844" r="13045" b="3789"/>
          <a:stretch>
            <a:fillRect/>
          </a:stretch>
        </p:blipFill>
        <p:spPr bwMode="auto">
          <a:xfrm>
            <a:off x="2214867" y="1357298"/>
            <a:ext cx="2340000" cy="3600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985495" y="404664"/>
            <a:ext cx="29546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“小康”溯源</a:t>
            </a:r>
            <a:endParaRPr lang="en-US" altLang="zh-CN" sz="36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rot="5400000">
            <a:off x="2477120" y="2250274"/>
            <a:ext cx="1071567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 descr="C:\Documents and Settings\Administrator\桌面\诗经2.pn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357298"/>
            <a:ext cx="2340000" cy="3600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7" name="Picture 7" descr="C:\Documents and Settings\Administrator\桌面\诗经内页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4540" y="1357298"/>
            <a:ext cx="2340000" cy="3600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云形标注 13"/>
          <p:cNvSpPr/>
          <p:nvPr/>
        </p:nvSpPr>
        <p:spPr>
          <a:xfrm>
            <a:off x="2606277" y="1196752"/>
            <a:ext cx="3672408" cy="1728192"/>
          </a:xfrm>
          <a:prstGeom prst="cloudCallout">
            <a:avLst>
              <a:gd name="adj1" fmla="val 26934"/>
              <a:gd name="adj2" fmla="val 7813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“大同社会”的初级阶段就是小康</a:t>
            </a:r>
            <a:endParaRPr lang="zh-CN" altLang="en-US" sz="28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51" name="Picture 3" descr="C:\Users\liyunbo\Desktop\小康\邓小平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980728"/>
            <a:ext cx="2376264" cy="3388651"/>
          </a:xfrm>
          <a:prstGeom prst="ellipse">
            <a:avLst/>
          </a:prstGeom>
          <a:noFill/>
          <a:effectLst>
            <a:softEdge rad="63500"/>
          </a:effectLst>
        </p:spPr>
      </p:pic>
      <p:grpSp>
        <p:nvGrpSpPr>
          <p:cNvPr id="29" name="组合 28"/>
          <p:cNvGrpSpPr/>
          <p:nvPr/>
        </p:nvGrpSpPr>
        <p:grpSpPr>
          <a:xfrm>
            <a:off x="3671392" y="1412776"/>
            <a:ext cx="3996952" cy="2585238"/>
            <a:chOff x="3671392" y="6858000"/>
            <a:chExt cx="4368800" cy="2825750"/>
          </a:xfrm>
        </p:grpSpPr>
        <p:sp>
          <p:nvSpPr>
            <p:cNvPr id="18" name="Rectangle 2"/>
            <p:cNvSpPr>
              <a:spLocks noChangeArrowheads="1"/>
            </p:cNvSpPr>
            <p:nvPr/>
          </p:nvSpPr>
          <p:spPr bwMode="auto">
            <a:xfrm>
              <a:off x="3671392" y="6858000"/>
              <a:ext cx="4368800" cy="282575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12700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47422" y="7052729"/>
              <a:ext cx="3823123" cy="2455792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    “我们要实现的四个现代化，是中国式的，不是像你们那样的现代化概念，而是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小康之家</a:t>
              </a:r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。”</a:t>
              </a:r>
              <a:endParaRPr lang="zh-CN" altLang="en-US" sz="2800" b="1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979712" y="4326195"/>
            <a:ext cx="518457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1979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12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月，邓小平在回答日本首相太平正芳的提问时如是说。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" name="Freeform 19"/>
          <p:cNvSpPr>
            <a:spLocks/>
          </p:cNvSpPr>
          <p:nvPr/>
        </p:nvSpPr>
        <p:spPr bwMode="gray">
          <a:xfrm>
            <a:off x="323528" y="5028530"/>
            <a:ext cx="8640960" cy="1352798"/>
          </a:xfrm>
          <a:custGeom>
            <a:avLst/>
            <a:gdLst>
              <a:gd name="T0" fmla="*/ 2147483647 w 4864"/>
              <a:gd name="T1" fmla="*/ 2147483647 h 769"/>
              <a:gd name="T2" fmla="*/ 2147483647 w 4864"/>
              <a:gd name="T3" fmla="*/ 2147483647 h 769"/>
              <a:gd name="T4" fmla="*/ 2147483647 w 4864"/>
              <a:gd name="T5" fmla="*/ 2147483647 h 769"/>
              <a:gd name="T6" fmla="*/ 2147483647 w 4864"/>
              <a:gd name="T7" fmla="*/ 2147483647 h 769"/>
              <a:gd name="T8" fmla="*/ 2147483647 w 4864"/>
              <a:gd name="T9" fmla="*/ 2147483647 h 769"/>
              <a:gd name="T10" fmla="*/ 2147483647 w 4864"/>
              <a:gd name="T11" fmla="*/ 2147483647 h 769"/>
              <a:gd name="T12" fmla="*/ 2147483647 w 4864"/>
              <a:gd name="T13" fmla="*/ 2147483647 h 769"/>
              <a:gd name="T14" fmla="*/ 2147483647 w 4864"/>
              <a:gd name="T15" fmla="*/ 2147483647 h 769"/>
              <a:gd name="T16" fmla="*/ 2147483647 w 4864"/>
              <a:gd name="T17" fmla="*/ 2147483647 h 769"/>
              <a:gd name="T18" fmla="*/ 2147483647 w 4864"/>
              <a:gd name="T19" fmla="*/ 2147483647 h 769"/>
              <a:gd name="T20" fmla="*/ 2147483647 w 4864"/>
              <a:gd name="T21" fmla="*/ 2147483647 h 769"/>
              <a:gd name="T22" fmla="*/ 2147483647 w 4864"/>
              <a:gd name="T23" fmla="*/ 2147483647 h 769"/>
              <a:gd name="T24" fmla="*/ 2147483647 w 4864"/>
              <a:gd name="T25" fmla="*/ 2147483647 h 769"/>
              <a:gd name="T26" fmla="*/ 2147483647 w 4864"/>
              <a:gd name="T27" fmla="*/ 2147483647 h 769"/>
              <a:gd name="T28" fmla="*/ 2147483647 w 4864"/>
              <a:gd name="T29" fmla="*/ 2147483647 h 769"/>
              <a:gd name="T30" fmla="*/ 2147483647 w 4864"/>
              <a:gd name="T31" fmla="*/ 2147483647 h 769"/>
              <a:gd name="T32" fmla="*/ 2147483647 w 4864"/>
              <a:gd name="T33" fmla="*/ 2147483647 h 769"/>
              <a:gd name="T34" fmla="*/ 2147483647 w 4864"/>
              <a:gd name="T35" fmla="*/ 2147483647 h 769"/>
              <a:gd name="T36" fmla="*/ 2147483647 w 4864"/>
              <a:gd name="T37" fmla="*/ 2147483647 h 769"/>
              <a:gd name="T38" fmla="*/ 2147483647 w 4864"/>
              <a:gd name="T39" fmla="*/ 2147483647 h 769"/>
              <a:gd name="T40" fmla="*/ 2147483647 w 4864"/>
              <a:gd name="T41" fmla="*/ 2147483647 h 769"/>
              <a:gd name="T42" fmla="*/ 2147483647 w 4864"/>
              <a:gd name="T43" fmla="*/ 2147483647 h 769"/>
              <a:gd name="T44" fmla="*/ 2147483647 w 4864"/>
              <a:gd name="T45" fmla="*/ 2147483647 h 769"/>
              <a:gd name="T46" fmla="*/ 2147483647 w 4864"/>
              <a:gd name="T47" fmla="*/ 2147483647 h 769"/>
              <a:gd name="T48" fmla="*/ 2147483647 w 4864"/>
              <a:gd name="T49" fmla="*/ 2147483647 h 769"/>
              <a:gd name="T50" fmla="*/ 2147483647 w 4864"/>
              <a:gd name="T51" fmla="*/ 2147483647 h 769"/>
              <a:gd name="T52" fmla="*/ 2147483647 w 4864"/>
              <a:gd name="T53" fmla="*/ 2147483647 h 769"/>
              <a:gd name="T54" fmla="*/ 2147483647 w 4864"/>
              <a:gd name="T55" fmla="*/ 2147483647 h 769"/>
              <a:gd name="T56" fmla="*/ 2147483647 w 4864"/>
              <a:gd name="T57" fmla="*/ 2147483647 h 769"/>
              <a:gd name="T58" fmla="*/ 2147483647 w 4864"/>
              <a:gd name="T59" fmla="*/ 2147483647 h 769"/>
              <a:gd name="T60" fmla="*/ 2147483647 w 4864"/>
              <a:gd name="T61" fmla="*/ 2147483647 h 769"/>
              <a:gd name="T62" fmla="*/ 2147483647 w 4864"/>
              <a:gd name="T63" fmla="*/ 2147483647 h 769"/>
              <a:gd name="T64" fmla="*/ 2147483647 w 4864"/>
              <a:gd name="T65" fmla="*/ 2147483647 h 769"/>
              <a:gd name="T66" fmla="*/ 2147483647 w 4864"/>
              <a:gd name="T67" fmla="*/ 2147483647 h 769"/>
              <a:gd name="T68" fmla="*/ 2147483647 w 4864"/>
              <a:gd name="T69" fmla="*/ 2147483647 h 769"/>
              <a:gd name="T70" fmla="*/ 2147483647 w 4864"/>
              <a:gd name="T71" fmla="*/ 2147483647 h 769"/>
              <a:gd name="T72" fmla="*/ 2147483647 w 4864"/>
              <a:gd name="T73" fmla="*/ 2147483647 h 76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864"/>
              <a:gd name="T112" fmla="*/ 0 h 769"/>
              <a:gd name="T113" fmla="*/ 4864 w 4864"/>
              <a:gd name="T114" fmla="*/ 769 h 76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864" h="769">
                <a:moveTo>
                  <a:pt x="306" y="4"/>
                </a:moveTo>
                <a:cubicBezTo>
                  <a:pt x="265" y="21"/>
                  <a:pt x="307" y="25"/>
                  <a:pt x="266" y="42"/>
                </a:cubicBezTo>
                <a:cubicBezTo>
                  <a:pt x="228" y="27"/>
                  <a:pt x="225" y="21"/>
                  <a:pt x="167" y="42"/>
                </a:cubicBezTo>
                <a:cubicBezTo>
                  <a:pt x="141" y="52"/>
                  <a:pt x="142" y="90"/>
                  <a:pt x="107" y="103"/>
                </a:cubicBezTo>
                <a:cubicBezTo>
                  <a:pt x="84" y="130"/>
                  <a:pt x="69" y="156"/>
                  <a:pt x="46" y="182"/>
                </a:cubicBezTo>
                <a:cubicBezTo>
                  <a:pt x="53" y="188"/>
                  <a:pt x="61" y="196"/>
                  <a:pt x="69" y="200"/>
                </a:cubicBezTo>
                <a:cubicBezTo>
                  <a:pt x="76" y="204"/>
                  <a:pt x="94" y="200"/>
                  <a:pt x="91" y="209"/>
                </a:cubicBezTo>
                <a:cubicBezTo>
                  <a:pt x="89" y="218"/>
                  <a:pt x="47" y="232"/>
                  <a:pt x="38" y="235"/>
                </a:cubicBezTo>
                <a:cubicBezTo>
                  <a:pt x="20" y="298"/>
                  <a:pt x="37" y="278"/>
                  <a:pt x="0" y="306"/>
                </a:cubicBezTo>
                <a:cubicBezTo>
                  <a:pt x="5" y="314"/>
                  <a:pt x="11" y="322"/>
                  <a:pt x="15" y="332"/>
                </a:cubicBezTo>
                <a:cubicBezTo>
                  <a:pt x="27" y="345"/>
                  <a:pt x="65" y="366"/>
                  <a:pt x="69" y="385"/>
                </a:cubicBezTo>
                <a:cubicBezTo>
                  <a:pt x="71" y="398"/>
                  <a:pt x="28" y="428"/>
                  <a:pt x="38" y="447"/>
                </a:cubicBezTo>
                <a:cubicBezTo>
                  <a:pt x="28" y="480"/>
                  <a:pt x="110" y="494"/>
                  <a:pt x="129" y="499"/>
                </a:cubicBezTo>
                <a:cubicBezTo>
                  <a:pt x="157" y="521"/>
                  <a:pt x="162" y="579"/>
                  <a:pt x="198" y="587"/>
                </a:cubicBezTo>
                <a:cubicBezTo>
                  <a:pt x="275" y="607"/>
                  <a:pt x="321" y="631"/>
                  <a:pt x="400" y="635"/>
                </a:cubicBezTo>
                <a:cubicBezTo>
                  <a:pt x="471" y="643"/>
                  <a:pt x="513" y="654"/>
                  <a:pt x="568" y="655"/>
                </a:cubicBezTo>
                <a:cubicBezTo>
                  <a:pt x="628" y="661"/>
                  <a:pt x="700" y="664"/>
                  <a:pt x="760" y="671"/>
                </a:cubicBezTo>
                <a:cubicBezTo>
                  <a:pt x="817" y="693"/>
                  <a:pt x="869" y="677"/>
                  <a:pt x="928" y="699"/>
                </a:cubicBezTo>
                <a:cubicBezTo>
                  <a:pt x="1070" y="753"/>
                  <a:pt x="1355" y="693"/>
                  <a:pt x="1355" y="693"/>
                </a:cubicBezTo>
                <a:cubicBezTo>
                  <a:pt x="1539" y="731"/>
                  <a:pt x="1520" y="737"/>
                  <a:pt x="1751" y="746"/>
                </a:cubicBezTo>
                <a:cubicBezTo>
                  <a:pt x="1912" y="769"/>
                  <a:pt x="1924" y="727"/>
                  <a:pt x="2228" y="743"/>
                </a:cubicBezTo>
                <a:cubicBezTo>
                  <a:pt x="2298" y="752"/>
                  <a:pt x="2337" y="736"/>
                  <a:pt x="2388" y="739"/>
                </a:cubicBezTo>
                <a:cubicBezTo>
                  <a:pt x="2439" y="742"/>
                  <a:pt x="2496" y="758"/>
                  <a:pt x="2535" y="762"/>
                </a:cubicBezTo>
                <a:cubicBezTo>
                  <a:pt x="2574" y="766"/>
                  <a:pt x="2586" y="753"/>
                  <a:pt x="2624" y="761"/>
                </a:cubicBezTo>
                <a:cubicBezTo>
                  <a:pt x="2654" y="767"/>
                  <a:pt x="2674" y="747"/>
                  <a:pt x="2710" y="746"/>
                </a:cubicBezTo>
                <a:cubicBezTo>
                  <a:pt x="2816" y="740"/>
                  <a:pt x="2923" y="740"/>
                  <a:pt x="3030" y="737"/>
                </a:cubicBezTo>
                <a:cubicBezTo>
                  <a:pt x="3165" y="698"/>
                  <a:pt x="3192" y="700"/>
                  <a:pt x="3372" y="693"/>
                </a:cubicBezTo>
                <a:cubicBezTo>
                  <a:pt x="3491" y="677"/>
                  <a:pt x="3585" y="649"/>
                  <a:pt x="3707" y="640"/>
                </a:cubicBezTo>
                <a:cubicBezTo>
                  <a:pt x="3778" y="612"/>
                  <a:pt x="3647" y="661"/>
                  <a:pt x="3814" y="623"/>
                </a:cubicBezTo>
                <a:cubicBezTo>
                  <a:pt x="3939" y="593"/>
                  <a:pt x="3882" y="589"/>
                  <a:pt x="4057" y="579"/>
                </a:cubicBezTo>
                <a:cubicBezTo>
                  <a:pt x="4154" y="551"/>
                  <a:pt x="4197" y="549"/>
                  <a:pt x="4316" y="543"/>
                </a:cubicBezTo>
                <a:cubicBezTo>
                  <a:pt x="4293" y="535"/>
                  <a:pt x="4233" y="529"/>
                  <a:pt x="4225" y="526"/>
                </a:cubicBezTo>
                <a:cubicBezTo>
                  <a:pt x="4217" y="523"/>
                  <a:pt x="4240" y="518"/>
                  <a:pt x="4247" y="517"/>
                </a:cubicBezTo>
                <a:cubicBezTo>
                  <a:pt x="4275" y="513"/>
                  <a:pt x="4303" y="511"/>
                  <a:pt x="4331" y="508"/>
                </a:cubicBezTo>
                <a:cubicBezTo>
                  <a:pt x="4303" y="505"/>
                  <a:pt x="4275" y="504"/>
                  <a:pt x="4247" y="499"/>
                </a:cubicBezTo>
                <a:cubicBezTo>
                  <a:pt x="4240" y="498"/>
                  <a:pt x="4221" y="499"/>
                  <a:pt x="4225" y="491"/>
                </a:cubicBezTo>
                <a:cubicBezTo>
                  <a:pt x="4230" y="480"/>
                  <a:pt x="4245" y="485"/>
                  <a:pt x="4255" y="482"/>
                </a:cubicBezTo>
                <a:cubicBezTo>
                  <a:pt x="4318" y="494"/>
                  <a:pt x="4297" y="507"/>
                  <a:pt x="4346" y="526"/>
                </a:cubicBezTo>
                <a:cubicBezTo>
                  <a:pt x="4398" y="511"/>
                  <a:pt x="4453" y="470"/>
                  <a:pt x="4506" y="464"/>
                </a:cubicBezTo>
                <a:cubicBezTo>
                  <a:pt x="4552" y="460"/>
                  <a:pt x="4598" y="458"/>
                  <a:pt x="4643" y="455"/>
                </a:cubicBezTo>
                <a:cubicBezTo>
                  <a:pt x="4690" y="420"/>
                  <a:pt x="4742" y="423"/>
                  <a:pt x="4795" y="411"/>
                </a:cubicBezTo>
                <a:cubicBezTo>
                  <a:pt x="4834" y="382"/>
                  <a:pt x="4813" y="403"/>
                  <a:pt x="4849" y="341"/>
                </a:cubicBezTo>
                <a:cubicBezTo>
                  <a:pt x="4854" y="332"/>
                  <a:pt x="4864" y="314"/>
                  <a:pt x="4864" y="314"/>
                </a:cubicBezTo>
                <a:cubicBezTo>
                  <a:pt x="4803" y="279"/>
                  <a:pt x="4742" y="285"/>
                  <a:pt x="4674" y="279"/>
                </a:cubicBezTo>
                <a:cubicBezTo>
                  <a:pt x="4490" y="287"/>
                  <a:pt x="4499" y="279"/>
                  <a:pt x="4384" y="306"/>
                </a:cubicBezTo>
                <a:cubicBezTo>
                  <a:pt x="4293" y="303"/>
                  <a:pt x="4202" y="303"/>
                  <a:pt x="4110" y="297"/>
                </a:cubicBezTo>
                <a:cubicBezTo>
                  <a:pt x="4103" y="297"/>
                  <a:pt x="4126" y="288"/>
                  <a:pt x="4133" y="288"/>
                </a:cubicBezTo>
                <a:cubicBezTo>
                  <a:pt x="4187" y="288"/>
                  <a:pt x="4240" y="294"/>
                  <a:pt x="4293" y="297"/>
                </a:cubicBezTo>
                <a:cubicBezTo>
                  <a:pt x="4391" y="282"/>
                  <a:pt x="4444" y="268"/>
                  <a:pt x="4552" y="262"/>
                </a:cubicBezTo>
                <a:cubicBezTo>
                  <a:pt x="4601" y="247"/>
                  <a:pt x="4610" y="232"/>
                  <a:pt x="4651" y="200"/>
                </a:cubicBezTo>
                <a:cubicBezTo>
                  <a:pt x="4609" y="188"/>
                  <a:pt x="4562" y="193"/>
                  <a:pt x="4521" y="174"/>
                </a:cubicBezTo>
                <a:cubicBezTo>
                  <a:pt x="4514" y="171"/>
                  <a:pt x="4516" y="156"/>
                  <a:pt x="4514" y="147"/>
                </a:cubicBezTo>
                <a:cubicBezTo>
                  <a:pt x="4141" y="166"/>
                  <a:pt x="4291" y="156"/>
                  <a:pt x="4065" y="174"/>
                </a:cubicBezTo>
                <a:cubicBezTo>
                  <a:pt x="4015" y="182"/>
                  <a:pt x="3972" y="194"/>
                  <a:pt x="3920" y="174"/>
                </a:cubicBezTo>
                <a:cubicBezTo>
                  <a:pt x="3911" y="171"/>
                  <a:pt x="3935" y="160"/>
                  <a:pt x="3943" y="156"/>
                </a:cubicBezTo>
                <a:cubicBezTo>
                  <a:pt x="3951" y="152"/>
                  <a:pt x="3958" y="150"/>
                  <a:pt x="3966" y="147"/>
                </a:cubicBezTo>
                <a:cubicBezTo>
                  <a:pt x="3918" y="110"/>
                  <a:pt x="3968" y="135"/>
                  <a:pt x="3935" y="77"/>
                </a:cubicBezTo>
                <a:cubicBezTo>
                  <a:pt x="3812" y="86"/>
                  <a:pt x="3702" y="113"/>
                  <a:pt x="3578" y="121"/>
                </a:cubicBezTo>
                <a:cubicBezTo>
                  <a:pt x="3524" y="128"/>
                  <a:pt x="3477" y="135"/>
                  <a:pt x="3425" y="156"/>
                </a:cubicBezTo>
                <a:cubicBezTo>
                  <a:pt x="3342" y="188"/>
                  <a:pt x="3248" y="162"/>
                  <a:pt x="3159" y="165"/>
                </a:cubicBezTo>
                <a:cubicBezTo>
                  <a:pt x="2928" y="254"/>
                  <a:pt x="2813" y="169"/>
                  <a:pt x="2544" y="191"/>
                </a:cubicBezTo>
                <a:cubicBezTo>
                  <a:pt x="2445" y="200"/>
                  <a:pt x="2305" y="198"/>
                  <a:pt x="2260" y="187"/>
                </a:cubicBezTo>
                <a:cubicBezTo>
                  <a:pt x="2172" y="153"/>
                  <a:pt x="2149" y="194"/>
                  <a:pt x="2056" y="195"/>
                </a:cubicBezTo>
                <a:cubicBezTo>
                  <a:pt x="1964" y="187"/>
                  <a:pt x="1913" y="188"/>
                  <a:pt x="1880" y="175"/>
                </a:cubicBezTo>
                <a:cubicBezTo>
                  <a:pt x="1790" y="181"/>
                  <a:pt x="1677" y="212"/>
                  <a:pt x="1591" y="191"/>
                </a:cubicBezTo>
                <a:cubicBezTo>
                  <a:pt x="1548" y="181"/>
                  <a:pt x="1503" y="186"/>
                  <a:pt x="1460" y="175"/>
                </a:cubicBezTo>
                <a:cubicBezTo>
                  <a:pt x="1435" y="185"/>
                  <a:pt x="1426" y="155"/>
                  <a:pt x="1401" y="165"/>
                </a:cubicBezTo>
                <a:cubicBezTo>
                  <a:pt x="1252" y="156"/>
                  <a:pt x="1118" y="135"/>
                  <a:pt x="967" y="130"/>
                </a:cubicBezTo>
                <a:cubicBezTo>
                  <a:pt x="926" y="125"/>
                  <a:pt x="836" y="116"/>
                  <a:pt x="799" y="103"/>
                </a:cubicBezTo>
                <a:cubicBezTo>
                  <a:pt x="798" y="103"/>
                  <a:pt x="754" y="62"/>
                  <a:pt x="746" y="59"/>
                </a:cubicBezTo>
                <a:cubicBezTo>
                  <a:pt x="686" y="39"/>
                  <a:pt x="609" y="39"/>
                  <a:pt x="548" y="33"/>
                </a:cubicBezTo>
                <a:cubicBezTo>
                  <a:pt x="523" y="22"/>
                  <a:pt x="497" y="17"/>
                  <a:pt x="472" y="6"/>
                </a:cubicBezTo>
                <a:cubicBezTo>
                  <a:pt x="441" y="9"/>
                  <a:pt x="411" y="11"/>
                  <a:pt x="381" y="15"/>
                </a:cubicBezTo>
                <a:cubicBezTo>
                  <a:pt x="353" y="15"/>
                  <a:pt x="325" y="0"/>
                  <a:pt x="306" y="4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 altLang="zh-CN" sz="28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第一次用小康这个概念来描述中国的发展前景</a:t>
            </a:r>
            <a:endParaRPr lang="zh-CN" alt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xit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" presetClass="exit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  <p:bldP spid="22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1928794" y="260648"/>
            <a:ext cx="52629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不同人对小康社会的理解</a:t>
            </a:r>
            <a:endParaRPr lang="en-US" altLang="zh-CN" sz="36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50" name="Picture 2" descr="C:\Users\liyunbo\Desktop\城市妇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348880"/>
            <a:ext cx="2864343" cy="4032448"/>
          </a:xfrm>
          <a:prstGeom prst="rect">
            <a:avLst/>
          </a:prstGeom>
          <a:noFill/>
        </p:spPr>
      </p:pic>
      <p:pic>
        <p:nvPicPr>
          <p:cNvPr id="2051" name="Picture 3" descr="C:\Users\liyunbo\Desktop\2413181_200438086_2副本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629852"/>
            <a:ext cx="2520280" cy="3607460"/>
          </a:xfrm>
          <a:prstGeom prst="rect">
            <a:avLst/>
          </a:prstGeom>
          <a:noFill/>
        </p:spPr>
      </p:pic>
      <p:pic>
        <p:nvPicPr>
          <p:cNvPr id="2052" name="Picture 4" descr="C:\Users\liyunbo\Desktop\3320946_174928034307_2副本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450182"/>
            <a:ext cx="1911207" cy="3787130"/>
          </a:xfrm>
          <a:prstGeom prst="rect">
            <a:avLst/>
          </a:prstGeom>
          <a:noFill/>
        </p:spPr>
      </p:pic>
      <p:sp>
        <p:nvSpPr>
          <p:cNvPr id="8" name="云形标注 7"/>
          <p:cNvSpPr/>
          <p:nvPr/>
        </p:nvSpPr>
        <p:spPr>
          <a:xfrm>
            <a:off x="179512" y="1196752"/>
            <a:ext cx="2664296" cy="1230021"/>
          </a:xfrm>
          <a:prstGeom prst="cloudCallout">
            <a:avLst>
              <a:gd name="adj1" fmla="val 17995"/>
              <a:gd name="adj2" fmla="val 80378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小康就是不愁吃，不愁穿，丰衣足食</a:t>
            </a:r>
            <a:endParaRPr lang="zh-CN" altLang="en-US" sz="20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9" name="云形标注 8"/>
          <p:cNvSpPr/>
          <p:nvPr/>
        </p:nvSpPr>
        <p:spPr>
          <a:xfrm>
            <a:off x="3203848" y="1052737"/>
            <a:ext cx="2664296" cy="1296143"/>
          </a:xfrm>
          <a:prstGeom prst="cloudCallout">
            <a:avLst>
              <a:gd name="adj1" fmla="val 13308"/>
              <a:gd name="adj2" fmla="val 8077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小康就是接受良好的教育，精神生活充实</a:t>
            </a:r>
            <a:endParaRPr lang="zh-CN" altLang="en-US" sz="20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0" name="云形标注 9"/>
          <p:cNvSpPr/>
          <p:nvPr/>
        </p:nvSpPr>
        <p:spPr>
          <a:xfrm>
            <a:off x="6156176" y="1196752"/>
            <a:ext cx="2520280" cy="1296144"/>
          </a:xfrm>
          <a:prstGeom prst="cloudCallout">
            <a:avLst>
              <a:gd name="adj1" fmla="val -12735"/>
              <a:gd name="adj2" fmla="val 88096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pc="-15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小康就是安居乐业，生活舒适便利</a:t>
            </a:r>
            <a:endParaRPr lang="zh-CN" altLang="en-US" sz="2000" spc="-15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页脚占位符 3"/>
          <p:cNvSpPr txBox="1">
            <a:spLocks noGrp="1"/>
          </p:cNvSpPr>
          <p:nvPr/>
        </p:nvSpPr>
        <p:spPr bwMode="auto">
          <a:xfrm>
            <a:off x="7046913" y="63817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   </a:t>
            </a:r>
          </a:p>
          <a:p>
            <a:r>
              <a:rPr lang="en-US" altLang="zh-CN"/>
              <a:t>   </a:t>
            </a:r>
          </a:p>
        </p:txBody>
      </p:sp>
      <p:sp>
        <p:nvSpPr>
          <p:cNvPr id="98312" name="Freeform 9"/>
          <p:cNvSpPr>
            <a:spLocks/>
          </p:cNvSpPr>
          <p:nvPr/>
        </p:nvSpPr>
        <p:spPr bwMode="gray">
          <a:xfrm rot="-6881602">
            <a:off x="5594350" y="1708150"/>
            <a:ext cx="98425" cy="1577975"/>
          </a:xfrm>
          <a:custGeom>
            <a:avLst/>
            <a:gdLst>
              <a:gd name="T0" fmla="*/ 0 w 291"/>
              <a:gd name="T1" fmla="*/ 0 h 1199"/>
              <a:gd name="T2" fmla="*/ 2147483647 w 291"/>
              <a:gd name="T3" fmla="*/ 0 h 1199"/>
              <a:gd name="T4" fmla="*/ 2147483647 w 291"/>
              <a:gd name="T5" fmla="*/ 2147483647 h 1199"/>
              <a:gd name="T6" fmla="*/ 2147483647 w 291"/>
              <a:gd name="T7" fmla="*/ 2147483647 h 1199"/>
              <a:gd name="T8" fmla="*/ 0 w 291"/>
              <a:gd name="T9" fmla="*/ 0 h 11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199"/>
              <a:gd name="T17" fmla="*/ 291 w 291"/>
              <a:gd name="T18" fmla="*/ 1199 h 11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199">
                <a:moveTo>
                  <a:pt x="0" y="0"/>
                </a:moveTo>
                <a:lnTo>
                  <a:pt x="291" y="0"/>
                </a:lnTo>
                <a:lnTo>
                  <a:pt x="180" y="1199"/>
                </a:lnTo>
                <a:lnTo>
                  <a:pt x="81" y="119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506F8B"/>
              </a:gs>
              <a:gs pos="50000">
                <a:srgbClr val="6E99C0"/>
              </a:gs>
              <a:gs pos="100000">
                <a:srgbClr val="506F8B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1259632" y="1916832"/>
            <a:ext cx="2246808" cy="1107996"/>
            <a:chOff x="798513" y="2430463"/>
            <a:chExt cx="2246808" cy="1107996"/>
          </a:xfrm>
        </p:grpSpPr>
        <p:sp>
          <p:nvSpPr>
            <p:cNvPr id="98324" name="Line 25"/>
            <p:cNvSpPr>
              <a:spLocks noChangeShapeType="1"/>
            </p:cNvSpPr>
            <p:nvPr/>
          </p:nvSpPr>
          <p:spPr bwMode="gray">
            <a:xfrm>
              <a:off x="798513" y="2522538"/>
              <a:ext cx="0" cy="90646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325" name="Rectangle 26"/>
            <p:cNvSpPr>
              <a:spLocks noChangeArrowheads="1"/>
            </p:cNvSpPr>
            <p:nvPr/>
          </p:nvSpPr>
          <p:spPr bwMode="gray">
            <a:xfrm>
              <a:off x="827584" y="2430463"/>
              <a:ext cx="2217737" cy="11079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zh-CN" altLang="en-US" sz="2000" b="1" dirty="0" smtClean="0">
                  <a:solidFill>
                    <a:srgbClr val="FF0000"/>
                  </a:solidFill>
                </a:rPr>
                <a:t>小康</a:t>
              </a:r>
              <a:r>
                <a:rPr lang="zh-CN" altLang="en-US" sz="2000" b="1" dirty="0" smtClean="0"/>
                <a:t>即温饱之后有剩余，是中等偏上的生活水平</a:t>
              </a:r>
              <a:endParaRPr lang="en-US" altLang="zh-CN" sz="2000" b="1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072198" y="2420888"/>
            <a:ext cx="3201601" cy="1446550"/>
            <a:chOff x="3635895" y="5157192"/>
            <a:chExt cx="3339572" cy="1446550"/>
          </a:xfrm>
        </p:grpSpPr>
        <p:sp>
          <p:nvSpPr>
            <p:cNvPr id="98326" name="Line 27"/>
            <p:cNvSpPr>
              <a:spLocks noChangeShapeType="1"/>
            </p:cNvSpPr>
            <p:nvPr/>
          </p:nvSpPr>
          <p:spPr bwMode="gray">
            <a:xfrm flipH="1">
              <a:off x="3635895" y="5212710"/>
              <a:ext cx="2654" cy="131263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327" name="Rectangle 28"/>
            <p:cNvSpPr>
              <a:spLocks noChangeArrowheads="1"/>
            </p:cNvSpPr>
            <p:nvPr/>
          </p:nvSpPr>
          <p:spPr bwMode="gray">
            <a:xfrm>
              <a:off x="3635896" y="5157192"/>
              <a:ext cx="3339571" cy="144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zh-CN" altLang="en-US" sz="2000" b="1" spc="-150" dirty="0" smtClean="0">
                  <a:solidFill>
                    <a:srgbClr val="FF0000"/>
                  </a:solidFill>
                </a:rPr>
                <a:t>富裕</a:t>
              </a:r>
              <a:r>
                <a:rPr lang="zh-CN" altLang="en-US" sz="2000" b="1" spc="-150" dirty="0" smtClean="0"/>
                <a:t>是小康水平更高一级，是全体人民通过辛勤劳动和相互帮助最终达到丰衣足食的生活水平</a:t>
              </a:r>
              <a:endParaRPr lang="en-US" altLang="zh-CN" sz="2000" b="1" spc="-150" dirty="0"/>
            </a:p>
          </p:txBody>
        </p:sp>
      </p:grpSp>
      <p:sp>
        <p:nvSpPr>
          <p:cNvPr id="98317" name="Freeform 16"/>
          <p:cNvSpPr>
            <a:spLocks/>
          </p:cNvSpPr>
          <p:nvPr/>
        </p:nvSpPr>
        <p:spPr bwMode="gray">
          <a:xfrm rot="-8595127">
            <a:off x="2640013" y="2858333"/>
            <a:ext cx="327025" cy="2379663"/>
          </a:xfrm>
          <a:custGeom>
            <a:avLst/>
            <a:gdLst>
              <a:gd name="T0" fmla="*/ 0 w 291"/>
              <a:gd name="T1" fmla="*/ 0 h 1199"/>
              <a:gd name="T2" fmla="*/ 2147483647 w 291"/>
              <a:gd name="T3" fmla="*/ 0 h 1199"/>
              <a:gd name="T4" fmla="*/ 2147483647 w 291"/>
              <a:gd name="T5" fmla="*/ 2147483647 h 1199"/>
              <a:gd name="T6" fmla="*/ 2147483647 w 291"/>
              <a:gd name="T7" fmla="*/ 2147483647 h 1199"/>
              <a:gd name="T8" fmla="*/ 0 w 291"/>
              <a:gd name="T9" fmla="*/ 0 h 11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199"/>
              <a:gd name="T17" fmla="*/ 291 w 291"/>
              <a:gd name="T18" fmla="*/ 1199 h 11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199">
                <a:moveTo>
                  <a:pt x="0" y="0"/>
                </a:moveTo>
                <a:lnTo>
                  <a:pt x="291" y="0"/>
                </a:lnTo>
                <a:lnTo>
                  <a:pt x="180" y="1199"/>
                </a:lnTo>
                <a:lnTo>
                  <a:pt x="81" y="119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506F8B"/>
              </a:gs>
              <a:gs pos="50000">
                <a:srgbClr val="6E99C0"/>
              </a:gs>
              <a:gs pos="100000">
                <a:srgbClr val="506F8B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776288" y="3500425"/>
            <a:ext cx="2628900" cy="2557475"/>
            <a:chOff x="776288" y="3500425"/>
            <a:chExt cx="2628900" cy="2557475"/>
          </a:xfrm>
        </p:grpSpPr>
        <p:grpSp>
          <p:nvGrpSpPr>
            <p:cNvPr id="5" name="Group 29"/>
            <p:cNvGrpSpPr>
              <a:grpSpLocks/>
            </p:cNvGrpSpPr>
            <p:nvPr/>
          </p:nvGrpSpPr>
          <p:grpSpPr bwMode="auto">
            <a:xfrm rot="291726">
              <a:off x="1493618" y="3500425"/>
              <a:ext cx="1270001" cy="1576898"/>
              <a:chOff x="1971" y="2318"/>
              <a:chExt cx="482" cy="598"/>
            </a:xfrm>
          </p:grpSpPr>
          <p:sp>
            <p:nvSpPr>
              <p:cNvPr id="98342" name="Oval 30"/>
              <p:cNvSpPr>
                <a:spLocks noChangeArrowheads="1"/>
              </p:cNvSpPr>
              <p:nvPr/>
            </p:nvSpPr>
            <p:spPr bwMode="gray">
              <a:xfrm>
                <a:off x="2149" y="2318"/>
                <a:ext cx="126" cy="123"/>
              </a:xfrm>
              <a:prstGeom prst="ellipse">
                <a:avLst/>
              </a:prstGeom>
              <a:solidFill>
                <a:srgbClr val="FEE3AC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75" lon="1500000" rev="0"/>
                </a:camera>
                <a:lightRig rig="legacyFlat2" dir="t"/>
              </a:scene3d>
              <a:sp3d extrusionH="87300" prstMaterial="legacyMetal">
                <a:bevelT w="13500" h="13500" prst="angle"/>
                <a:bevelB w="13500" h="13500" prst="angle"/>
                <a:extrusionClr>
                  <a:srgbClr val="FFB219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zh-CN"/>
              </a:p>
            </p:txBody>
          </p:sp>
          <p:sp>
            <p:nvSpPr>
              <p:cNvPr id="98343" name="Freeform 31"/>
              <p:cNvSpPr>
                <a:spLocks/>
              </p:cNvSpPr>
              <p:nvPr/>
            </p:nvSpPr>
            <p:spPr bwMode="gray">
              <a:xfrm>
                <a:off x="1971" y="2338"/>
                <a:ext cx="482" cy="578"/>
              </a:xfrm>
              <a:custGeom>
                <a:avLst/>
                <a:gdLst>
                  <a:gd name="T0" fmla="*/ 0 w 3312"/>
                  <a:gd name="T1" fmla="*/ 0 h 3962"/>
                  <a:gd name="T2" fmla="*/ 0 w 3312"/>
                  <a:gd name="T3" fmla="*/ 0 h 3962"/>
                  <a:gd name="T4" fmla="*/ 0 w 3312"/>
                  <a:gd name="T5" fmla="*/ 0 h 3962"/>
                  <a:gd name="T6" fmla="*/ 0 w 3312"/>
                  <a:gd name="T7" fmla="*/ 0 h 3962"/>
                  <a:gd name="T8" fmla="*/ 0 w 3312"/>
                  <a:gd name="T9" fmla="*/ 0 h 3962"/>
                  <a:gd name="T10" fmla="*/ 0 w 3312"/>
                  <a:gd name="T11" fmla="*/ 0 h 3962"/>
                  <a:gd name="T12" fmla="*/ 0 w 3312"/>
                  <a:gd name="T13" fmla="*/ 0 h 3962"/>
                  <a:gd name="T14" fmla="*/ 0 w 3312"/>
                  <a:gd name="T15" fmla="*/ 0 h 3962"/>
                  <a:gd name="T16" fmla="*/ 0 w 3312"/>
                  <a:gd name="T17" fmla="*/ 0 h 3962"/>
                  <a:gd name="T18" fmla="*/ 0 w 3312"/>
                  <a:gd name="T19" fmla="*/ 0 h 3962"/>
                  <a:gd name="T20" fmla="*/ 0 w 3312"/>
                  <a:gd name="T21" fmla="*/ 0 h 3962"/>
                  <a:gd name="T22" fmla="*/ 0 w 3312"/>
                  <a:gd name="T23" fmla="*/ 0 h 3962"/>
                  <a:gd name="T24" fmla="*/ 0 w 3312"/>
                  <a:gd name="T25" fmla="*/ 0 h 3962"/>
                  <a:gd name="T26" fmla="*/ 0 w 3312"/>
                  <a:gd name="T27" fmla="*/ 0 h 3962"/>
                  <a:gd name="T28" fmla="*/ 0 w 3312"/>
                  <a:gd name="T29" fmla="*/ 0 h 3962"/>
                  <a:gd name="T30" fmla="*/ 0 w 3312"/>
                  <a:gd name="T31" fmla="*/ 0 h 3962"/>
                  <a:gd name="T32" fmla="*/ 0 w 3312"/>
                  <a:gd name="T33" fmla="*/ 0 h 3962"/>
                  <a:gd name="T34" fmla="*/ 0 w 3312"/>
                  <a:gd name="T35" fmla="*/ 0 h 3962"/>
                  <a:gd name="T36" fmla="*/ 0 w 3312"/>
                  <a:gd name="T37" fmla="*/ 0 h 3962"/>
                  <a:gd name="T38" fmla="*/ 0 w 3312"/>
                  <a:gd name="T39" fmla="*/ 0 h 3962"/>
                  <a:gd name="T40" fmla="*/ 0 w 3312"/>
                  <a:gd name="T41" fmla="*/ 0 h 3962"/>
                  <a:gd name="T42" fmla="*/ 0 w 3312"/>
                  <a:gd name="T43" fmla="*/ 0 h 3962"/>
                  <a:gd name="T44" fmla="*/ 0 w 3312"/>
                  <a:gd name="T45" fmla="*/ 0 h 3962"/>
                  <a:gd name="T46" fmla="*/ 0 w 3312"/>
                  <a:gd name="T47" fmla="*/ 0 h 39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12"/>
                  <a:gd name="T73" fmla="*/ 0 h 3962"/>
                  <a:gd name="T74" fmla="*/ 3312 w 3312"/>
                  <a:gd name="T75" fmla="*/ 3962 h 396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12" h="3962">
                    <a:moveTo>
                      <a:pt x="1376" y="696"/>
                    </a:moveTo>
                    <a:cubicBezTo>
                      <a:pt x="1401" y="795"/>
                      <a:pt x="1489" y="920"/>
                      <a:pt x="1639" y="920"/>
                    </a:cubicBezTo>
                    <a:cubicBezTo>
                      <a:pt x="1801" y="920"/>
                      <a:pt x="1876" y="795"/>
                      <a:pt x="1926" y="708"/>
                    </a:cubicBezTo>
                    <a:lnTo>
                      <a:pt x="2940" y="66"/>
                    </a:lnTo>
                    <a:cubicBezTo>
                      <a:pt x="3042" y="0"/>
                      <a:pt x="3142" y="16"/>
                      <a:pt x="3204" y="78"/>
                    </a:cubicBezTo>
                    <a:cubicBezTo>
                      <a:pt x="3267" y="140"/>
                      <a:pt x="3312" y="264"/>
                      <a:pt x="3072" y="444"/>
                    </a:cubicBezTo>
                    <a:lnTo>
                      <a:pt x="2139" y="1081"/>
                    </a:lnTo>
                    <a:lnTo>
                      <a:pt x="2476" y="2372"/>
                    </a:lnTo>
                    <a:lnTo>
                      <a:pt x="2251" y="2435"/>
                    </a:lnTo>
                    <a:lnTo>
                      <a:pt x="2614" y="3589"/>
                    </a:lnTo>
                    <a:cubicBezTo>
                      <a:pt x="2651" y="3751"/>
                      <a:pt x="2639" y="3863"/>
                      <a:pt x="2539" y="3925"/>
                    </a:cubicBezTo>
                    <a:cubicBezTo>
                      <a:pt x="2401" y="3962"/>
                      <a:pt x="2289" y="3863"/>
                      <a:pt x="2226" y="3689"/>
                    </a:cubicBezTo>
                    <a:cubicBezTo>
                      <a:pt x="2101" y="3453"/>
                      <a:pt x="1876" y="2720"/>
                      <a:pt x="1789" y="2534"/>
                    </a:cubicBezTo>
                    <a:lnTo>
                      <a:pt x="1414" y="2534"/>
                    </a:lnTo>
                    <a:cubicBezTo>
                      <a:pt x="1339" y="2770"/>
                      <a:pt x="1151" y="3465"/>
                      <a:pt x="1051" y="3689"/>
                    </a:cubicBezTo>
                    <a:cubicBezTo>
                      <a:pt x="1001" y="3838"/>
                      <a:pt x="914" y="3950"/>
                      <a:pt x="789" y="3925"/>
                    </a:cubicBezTo>
                    <a:cubicBezTo>
                      <a:pt x="714" y="3875"/>
                      <a:pt x="614" y="3838"/>
                      <a:pt x="676" y="3577"/>
                    </a:cubicBezTo>
                    <a:lnTo>
                      <a:pt x="1001" y="2459"/>
                    </a:lnTo>
                    <a:lnTo>
                      <a:pt x="751" y="2397"/>
                    </a:lnTo>
                    <a:lnTo>
                      <a:pt x="1126" y="1081"/>
                    </a:lnTo>
                    <a:lnTo>
                      <a:pt x="139" y="497"/>
                    </a:lnTo>
                    <a:cubicBezTo>
                      <a:pt x="54" y="402"/>
                      <a:pt x="0" y="342"/>
                      <a:pt x="60" y="180"/>
                    </a:cubicBezTo>
                    <a:cubicBezTo>
                      <a:pt x="186" y="102"/>
                      <a:pt x="214" y="112"/>
                      <a:pt x="389" y="162"/>
                    </a:cubicBezTo>
                    <a:lnTo>
                      <a:pt x="1376" y="696"/>
                    </a:lnTo>
                    <a:close/>
                  </a:path>
                </a:pathLst>
              </a:custGeom>
              <a:solidFill>
                <a:srgbClr val="FEE3AC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75" lon="1500000" rev="0"/>
                </a:camera>
                <a:lightRig rig="legacyFlat2" dir="t"/>
              </a:scene3d>
              <a:sp3d extrusionH="87300" prstMaterial="legacyMetal">
                <a:bevelT w="13500" h="13500" prst="angle"/>
                <a:bevelB w="13500" h="13500" prst="angle"/>
                <a:extrusionClr>
                  <a:srgbClr val="FFB219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776288" y="3965575"/>
              <a:ext cx="2628900" cy="2092325"/>
              <a:chOff x="776288" y="3965575"/>
              <a:chExt cx="2628900" cy="2092325"/>
            </a:xfrm>
          </p:grpSpPr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776288" y="3965575"/>
                <a:ext cx="2628900" cy="2092325"/>
                <a:chOff x="803" y="1519"/>
                <a:chExt cx="937" cy="692"/>
              </a:xfrm>
            </p:grpSpPr>
            <p:sp>
              <p:nvSpPr>
                <p:cNvPr id="448530" name="AutoShape 18"/>
                <p:cNvSpPr>
                  <a:spLocks noChangeArrowheads="1"/>
                </p:cNvSpPr>
                <p:nvPr/>
              </p:nvSpPr>
              <p:spPr bwMode="gray">
                <a:xfrm>
                  <a:off x="803" y="1519"/>
                  <a:ext cx="937" cy="692"/>
                </a:xfrm>
                <a:custGeom>
                  <a:avLst/>
                  <a:gdLst>
                    <a:gd name="G0" fmla="+- 634 0 0"/>
                    <a:gd name="G1" fmla="+- 0 0 0"/>
                    <a:gd name="G2" fmla="+- 0 0 0"/>
                    <a:gd name="T0" fmla="*/ 0 256 1"/>
                    <a:gd name="T1" fmla="*/ 180 256 1"/>
                    <a:gd name="G3" fmla="+- 0 T0 T1"/>
                    <a:gd name="T2" fmla="*/ 0 256 1"/>
                    <a:gd name="T3" fmla="*/ 90 256 1"/>
                    <a:gd name="G4" fmla="+- 0 T2 T3"/>
                    <a:gd name="G5" fmla="*/ G4 2 1"/>
                    <a:gd name="T4" fmla="*/ 90 256 1"/>
                    <a:gd name="T5" fmla="*/ 0 256 1"/>
                    <a:gd name="G6" fmla="+- 0 T4 T5"/>
                    <a:gd name="G7" fmla="*/ G6 2 1"/>
                    <a:gd name="G8" fmla="abs 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634"/>
                    <a:gd name="G18" fmla="*/ 634 1 2"/>
                    <a:gd name="G19" fmla="+- G18 5400 0"/>
                    <a:gd name="G20" fmla="cos G19 0"/>
                    <a:gd name="G21" fmla="sin G19 0"/>
                    <a:gd name="G22" fmla="+- G20 10800 0"/>
                    <a:gd name="G23" fmla="+- G21 10800 0"/>
                    <a:gd name="G24" fmla="+- 10800 0 G20"/>
                    <a:gd name="G25" fmla="+- 634 10800 0"/>
                    <a:gd name="G26" fmla="?: G9 G17 G25"/>
                    <a:gd name="G27" fmla="?: G9 0 21600"/>
                    <a:gd name="G28" fmla="cos 10800 0"/>
                    <a:gd name="G29" fmla="sin 10800 0"/>
                    <a:gd name="G30" fmla="sin 634 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0 G34 0"/>
                    <a:gd name="G36" fmla="?: G6 G35 G31"/>
                    <a:gd name="G37" fmla="+- 21600 0 G36"/>
                    <a:gd name="G38" fmla="?: G4 0 G33"/>
                    <a:gd name="G39" fmla="?: 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21600 h 21600"/>
                    <a:gd name="T14" fmla="*/ 16517 w 21600"/>
                    <a:gd name="T15" fmla="*/ 10800 h 21600"/>
                    <a:gd name="T16" fmla="*/ 10800 w 21600"/>
                    <a:gd name="T17" fmla="*/ 11434 h 21600"/>
                    <a:gd name="T18" fmla="*/ 5083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1434" y="10800"/>
                      </a:moveTo>
                      <a:cubicBezTo>
                        <a:pt x="11434" y="11150"/>
                        <a:pt x="11150" y="11434"/>
                        <a:pt x="10800" y="11434"/>
                      </a:cubicBezTo>
                      <a:cubicBezTo>
                        <a:pt x="10449" y="11434"/>
                        <a:pt x="10166" y="11150"/>
                        <a:pt x="10166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50000">
                      <a:schemeClr val="folHlink">
                        <a:gamma/>
                        <a:shade val="47451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48531" name="Oval 19"/>
                <p:cNvSpPr>
                  <a:spLocks noChangeArrowheads="1"/>
                </p:cNvSpPr>
                <p:nvPr/>
              </p:nvSpPr>
              <p:spPr bwMode="gray">
                <a:xfrm>
                  <a:off x="803" y="1798"/>
                  <a:ext cx="937" cy="14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53725"/>
                        <a:invGamma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98319" name="Text Box 20"/>
              <p:cNvSpPr txBox="1">
                <a:spLocks noChangeArrowheads="1"/>
              </p:cNvSpPr>
              <p:nvPr/>
            </p:nvSpPr>
            <p:spPr bwMode="gray">
              <a:xfrm>
                <a:off x="1265238" y="5368925"/>
                <a:ext cx="1627187" cy="57943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3200" b="1" dirty="0" smtClean="0">
                    <a:solidFill>
                      <a:srgbClr val="FFFFFF"/>
                    </a:solidFill>
                  </a:rPr>
                  <a:t>温饱</a:t>
                </a:r>
                <a:endParaRPr lang="en-US" altLang="zh-CN" sz="3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320" name="AutoShape 21"/>
              <p:cNvSpPr>
                <a:spLocks noChangeArrowheads="1"/>
              </p:cNvSpPr>
              <p:nvPr/>
            </p:nvSpPr>
            <p:spPr bwMode="gray">
              <a:xfrm flipH="1">
                <a:off x="2374900" y="4140200"/>
                <a:ext cx="828675" cy="596900"/>
              </a:xfrm>
              <a:prstGeom prst="curvedRightArrow">
                <a:avLst>
                  <a:gd name="adj1" fmla="val 19583"/>
                  <a:gd name="adj2" fmla="val 44676"/>
                  <a:gd name="adj3" fmla="val 39194"/>
                </a:avLst>
              </a:prstGeom>
              <a:gradFill rotWithShape="1">
                <a:gsLst>
                  <a:gs pos="0">
                    <a:srgbClr val="FFBE93"/>
                  </a:gs>
                  <a:gs pos="100000">
                    <a:srgbClr val="FF66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98330" name="AutoShape 35"/>
              <p:cNvSpPr>
                <a:spLocks noChangeArrowheads="1"/>
              </p:cNvSpPr>
              <p:nvPr/>
            </p:nvSpPr>
            <p:spPr bwMode="gray">
              <a:xfrm>
                <a:off x="996950" y="4154488"/>
                <a:ext cx="828675" cy="596900"/>
              </a:xfrm>
              <a:prstGeom prst="curvedRightArrow">
                <a:avLst>
                  <a:gd name="adj1" fmla="val 16542"/>
                  <a:gd name="adj2" fmla="val 38977"/>
                  <a:gd name="adj3" fmla="val 39419"/>
                </a:avLst>
              </a:prstGeom>
              <a:gradFill rotWithShape="1">
                <a:gsLst>
                  <a:gs pos="0">
                    <a:srgbClr val="FFBE93"/>
                  </a:gs>
                  <a:gs pos="100000">
                    <a:srgbClr val="FF66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3246438" y="1782763"/>
            <a:ext cx="1816100" cy="1606550"/>
            <a:chOff x="3246438" y="1782763"/>
            <a:chExt cx="1816100" cy="1606550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246438" y="1936750"/>
              <a:ext cx="1816100" cy="1452563"/>
              <a:chOff x="803" y="1519"/>
              <a:chExt cx="937" cy="692"/>
            </a:xfrm>
          </p:grpSpPr>
          <p:sp>
            <p:nvSpPr>
              <p:cNvPr id="448523" name="AutoShape 11"/>
              <p:cNvSpPr>
                <a:spLocks noChangeArrowheads="1"/>
              </p:cNvSpPr>
              <p:nvPr/>
            </p:nvSpPr>
            <p:spPr bwMode="gray">
              <a:xfrm>
                <a:off x="803" y="1519"/>
                <a:ext cx="937" cy="692"/>
              </a:xfrm>
              <a:custGeom>
                <a:avLst/>
                <a:gdLst>
                  <a:gd name="G0" fmla="+- 634 0 0"/>
                  <a:gd name="G1" fmla="+- 0 0 0"/>
                  <a:gd name="G2" fmla="+- 0 0 0"/>
                  <a:gd name="T0" fmla="*/ 0 256 1"/>
                  <a:gd name="T1" fmla="*/ 180 256 1"/>
                  <a:gd name="G3" fmla="+- 0 T0 T1"/>
                  <a:gd name="T2" fmla="*/ 0 256 1"/>
                  <a:gd name="T3" fmla="*/ 90 256 1"/>
                  <a:gd name="G4" fmla="+- 0 T2 T3"/>
                  <a:gd name="G5" fmla="*/ G4 2 1"/>
                  <a:gd name="T4" fmla="*/ 90 256 1"/>
                  <a:gd name="T5" fmla="*/ 0 256 1"/>
                  <a:gd name="G6" fmla="+- 0 T4 T5"/>
                  <a:gd name="G7" fmla="*/ G6 2 1"/>
                  <a:gd name="G8" fmla="abs 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634"/>
                  <a:gd name="G18" fmla="*/ 634 1 2"/>
                  <a:gd name="G19" fmla="+- G18 5400 0"/>
                  <a:gd name="G20" fmla="cos G19 0"/>
                  <a:gd name="G21" fmla="sin G19 0"/>
                  <a:gd name="G22" fmla="+- G20 10800 0"/>
                  <a:gd name="G23" fmla="+- G21 10800 0"/>
                  <a:gd name="G24" fmla="+- 10800 0 G20"/>
                  <a:gd name="G25" fmla="+- 634 10800 0"/>
                  <a:gd name="G26" fmla="?: G9 G17 G25"/>
                  <a:gd name="G27" fmla="?: G9 0 21600"/>
                  <a:gd name="G28" fmla="cos 10800 0"/>
                  <a:gd name="G29" fmla="sin 10800 0"/>
                  <a:gd name="G30" fmla="sin 634 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0 G34 0"/>
                  <a:gd name="G36" fmla="?: G6 G35 G31"/>
                  <a:gd name="G37" fmla="+- 21600 0 G36"/>
                  <a:gd name="G38" fmla="?: G4 0 G33"/>
                  <a:gd name="G39" fmla="?: 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6517 w 21600"/>
                  <a:gd name="T15" fmla="*/ 10800 h 21600"/>
                  <a:gd name="T16" fmla="*/ 10800 w 21600"/>
                  <a:gd name="T17" fmla="*/ 11434 h 21600"/>
                  <a:gd name="T18" fmla="*/ 5083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1434" y="10800"/>
                    </a:moveTo>
                    <a:cubicBezTo>
                      <a:pt x="11434" y="11150"/>
                      <a:pt x="11150" y="11434"/>
                      <a:pt x="10800" y="11434"/>
                    </a:cubicBezTo>
                    <a:cubicBezTo>
                      <a:pt x="10449" y="11434"/>
                      <a:pt x="10166" y="11150"/>
                      <a:pt x="10166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47451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48524" name="Oval 12"/>
              <p:cNvSpPr>
                <a:spLocks noChangeArrowheads="1"/>
              </p:cNvSpPr>
              <p:nvPr/>
            </p:nvSpPr>
            <p:spPr bwMode="gray">
              <a:xfrm>
                <a:off x="803" y="1798"/>
                <a:ext cx="937" cy="14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73725"/>
                      <a:invGamma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98314" name="Text Box 13"/>
            <p:cNvSpPr txBox="1">
              <a:spLocks noChangeArrowheads="1"/>
            </p:cNvSpPr>
            <p:nvPr/>
          </p:nvSpPr>
          <p:spPr bwMode="gray">
            <a:xfrm>
              <a:off x="3590925" y="2900363"/>
              <a:ext cx="112395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 smtClean="0">
                  <a:solidFill>
                    <a:srgbClr val="FFFFFF"/>
                  </a:solidFill>
                </a:rPr>
                <a:t>小康</a:t>
              </a:r>
              <a:endParaRPr lang="en-US" altLang="zh-CN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98316" name="Oval 15"/>
            <p:cNvSpPr>
              <a:spLocks noChangeArrowheads="1"/>
            </p:cNvSpPr>
            <p:nvPr/>
          </p:nvSpPr>
          <p:spPr bwMode="gray">
            <a:xfrm rot="3125284">
              <a:off x="3411434" y="3133686"/>
              <a:ext cx="177800" cy="42863"/>
            </a:xfrm>
            <a:prstGeom prst="ellipse">
              <a:avLst/>
            </a:prstGeom>
            <a:gradFill rotWithShape="1">
              <a:gsLst>
                <a:gs pos="0">
                  <a:srgbClr val="161F26"/>
                </a:gs>
                <a:gs pos="50000">
                  <a:srgbClr val="6E99C0"/>
                </a:gs>
                <a:gs pos="100000">
                  <a:srgbClr val="161F26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grpSp>
          <p:nvGrpSpPr>
            <p:cNvPr id="6" name="Group 32"/>
            <p:cNvGrpSpPr>
              <a:grpSpLocks/>
            </p:cNvGrpSpPr>
            <p:nvPr/>
          </p:nvGrpSpPr>
          <p:grpSpPr bwMode="auto">
            <a:xfrm rot="291726">
              <a:off x="3803650" y="1782763"/>
              <a:ext cx="714375" cy="882650"/>
              <a:chOff x="1971" y="2318"/>
              <a:chExt cx="482" cy="596"/>
            </a:xfrm>
          </p:grpSpPr>
          <p:sp>
            <p:nvSpPr>
              <p:cNvPr id="98340" name="Oval 33"/>
              <p:cNvSpPr>
                <a:spLocks noChangeArrowheads="1"/>
              </p:cNvSpPr>
              <p:nvPr/>
            </p:nvSpPr>
            <p:spPr bwMode="gray">
              <a:xfrm>
                <a:off x="2149" y="2318"/>
                <a:ext cx="126" cy="123"/>
              </a:xfrm>
              <a:prstGeom prst="ellipse">
                <a:avLst/>
              </a:prstGeom>
              <a:solidFill>
                <a:srgbClr val="FFCC00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75" lon="1500000" rev="0"/>
                </a:camera>
                <a:lightRig rig="legacyFlat2" dir="t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FFB219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zh-CN"/>
              </a:p>
            </p:txBody>
          </p:sp>
          <p:sp>
            <p:nvSpPr>
              <p:cNvPr id="98341" name="Freeform 34"/>
              <p:cNvSpPr>
                <a:spLocks/>
              </p:cNvSpPr>
              <p:nvPr/>
            </p:nvSpPr>
            <p:spPr bwMode="gray">
              <a:xfrm>
                <a:off x="1971" y="2336"/>
                <a:ext cx="482" cy="578"/>
              </a:xfrm>
              <a:custGeom>
                <a:avLst/>
                <a:gdLst>
                  <a:gd name="T0" fmla="*/ 0 w 3312"/>
                  <a:gd name="T1" fmla="*/ 0 h 3962"/>
                  <a:gd name="T2" fmla="*/ 0 w 3312"/>
                  <a:gd name="T3" fmla="*/ 0 h 3962"/>
                  <a:gd name="T4" fmla="*/ 0 w 3312"/>
                  <a:gd name="T5" fmla="*/ 0 h 3962"/>
                  <a:gd name="T6" fmla="*/ 0 w 3312"/>
                  <a:gd name="T7" fmla="*/ 0 h 3962"/>
                  <a:gd name="T8" fmla="*/ 0 w 3312"/>
                  <a:gd name="T9" fmla="*/ 0 h 3962"/>
                  <a:gd name="T10" fmla="*/ 0 w 3312"/>
                  <a:gd name="T11" fmla="*/ 0 h 3962"/>
                  <a:gd name="T12" fmla="*/ 0 w 3312"/>
                  <a:gd name="T13" fmla="*/ 0 h 3962"/>
                  <a:gd name="T14" fmla="*/ 0 w 3312"/>
                  <a:gd name="T15" fmla="*/ 0 h 3962"/>
                  <a:gd name="T16" fmla="*/ 0 w 3312"/>
                  <a:gd name="T17" fmla="*/ 0 h 3962"/>
                  <a:gd name="T18" fmla="*/ 0 w 3312"/>
                  <a:gd name="T19" fmla="*/ 0 h 3962"/>
                  <a:gd name="T20" fmla="*/ 0 w 3312"/>
                  <a:gd name="T21" fmla="*/ 0 h 3962"/>
                  <a:gd name="T22" fmla="*/ 0 w 3312"/>
                  <a:gd name="T23" fmla="*/ 0 h 3962"/>
                  <a:gd name="T24" fmla="*/ 0 w 3312"/>
                  <a:gd name="T25" fmla="*/ 0 h 3962"/>
                  <a:gd name="T26" fmla="*/ 0 w 3312"/>
                  <a:gd name="T27" fmla="*/ 0 h 3962"/>
                  <a:gd name="T28" fmla="*/ 0 w 3312"/>
                  <a:gd name="T29" fmla="*/ 0 h 3962"/>
                  <a:gd name="T30" fmla="*/ 0 w 3312"/>
                  <a:gd name="T31" fmla="*/ 0 h 3962"/>
                  <a:gd name="T32" fmla="*/ 0 w 3312"/>
                  <a:gd name="T33" fmla="*/ 0 h 3962"/>
                  <a:gd name="T34" fmla="*/ 0 w 3312"/>
                  <a:gd name="T35" fmla="*/ 0 h 3962"/>
                  <a:gd name="T36" fmla="*/ 0 w 3312"/>
                  <a:gd name="T37" fmla="*/ 0 h 3962"/>
                  <a:gd name="T38" fmla="*/ 0 w 3312"/>
                  <a:gd name="T39" fmla="*/ 0 h 3962"/>
                  <a:gd name="T40" fmla="*/ 0 w 3312"/>
                  <a:gd name="T41" fmla="*/ 0 h 3962"/>
                  <a:gd name="T42" fmla="*/ 0 w 3312"/>
                  <a:gd name="T43" fmla="*/ 0 h 3962"/>
                  <a:gd name="T44" fmla="*/ 0 w 3312"/>
                  <a:gd name="T45" fmla="*/ 0 h 3962"/>
                  <a:gd name="T46" fmla="*/ 0 w 3312"/>
                  <a:gd name="T47" fmla="*/ 0 h 39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12"/>
                  <a:gd name="T73" fmla="*/ 0 h 3962"/>
                  <a:gd name="T74" fmla="*/ 3312 w 3312"/>
                  <a:gd name="T75" fmla="*/ 3962 h 396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12" h="3962">
                    <a:moveTo>
                      <a:pt x="1376" y="696"/>
                    </a:moveTo>
                    <a:cubicBezTo>
                      <a:pt x="1401" y="795"/>
                      <a:pt x="1489" y="920"/>
                      <a:pt x="1639" y="920"/>
                    </a:cubicBezTo>
                    <a:cubicBezTo>
                      <a:pt x="1801" y="920"/>
                      <a:pt x="1876" y="795"/>
                      <a:pt x="1926" y="708"/>
                    </a:cubicBezTo>
                    <a:lnTo>
                      <a:pt x="2940" y="66"/>
                    </a:lnTo>
                    <a:cubicBezTo>
                      <a:pt x="3042" y="0"/>
                      <a:pt x="3142" y="16"/>
                      <a:pt x="3204" y="78"/>
                    </a:cubicBezTo>
                    <a:cubicBezTo>
                      <a:pt x="3267" y="140"/>
                      <a:pt x="3312" y="264"/>
                      <a:pt x="3072" y="444"/>
                    </a:cubicBezTo>
                    <a:lnTo>
                      <a:pt x="2139" y="1081"/>
                    </a:lnTo>
                    <a:lnTo>
                      <a:pt x="2476" y="2372"/>
                    </a:lnTo>
                    <a:lnTo>
                      <a:pt x="2251" y="2435"/>
                    </a:lnTo>
                    <a:lnTo>
                      <a:pt x="2614" y="3589"/>
                    </a:lnTo>
                    <a:cubicBezTo>
                      <a:pt x="2651" y="3751"/>
                      <a:pt x="2639" y="3863"/>
                      <a:pt x="2539" y="3925"/>
                    </a:cubicBezTo>
                    <a:cubicBezTo>
                      <a:pt x="2401" y="3962"/>
                      <a:pt x="2289" y="3863"/>
                      <a:pt x="2226" y="3689"/>
                    </a:cubicBezTo>
                    <a:cubicBezTo>
                      <a:pt x="2101" y="3453"/>
                      <a:pt x="1876" y="2720"/>
                      <a:pt x="1789" y="2534"/>
                    </a:cubicBezTo>
                    <a:lnTo>
                      <a:pt x="1414" y="2534"/>
                    </a:lnTo>
                    <a:cubicBezTo>
                      <a:pt x="1339" y="2770"/>
                      <a:pt x="1151" y="3465"/>
                      <a:pt x="1051" y="3689"/>
                    </a:cubicBezTo>
                    <a:cubicBezTo>
                      <a:pt x="1001" y="3838"/>
                      <a:pt x="914" y="3950"/>
                      <a:pt x="789" y="3925"/>
                    </a:cubicBezTo>
                    <a:cubicBezTo>
                      <a:pt x="714" y="3875"/>
                      <a:pt x="614" y="3838"/>
                      <a:pt x="676" y="3577"/>
                    </a:cubicBezTo>
                    <a:lnTo>
                      <a:pt x="1001" y="2459"/>
                    </a:lnTo>
                    <a:lnTo>
                      <a:pt x="751" y="2397"/>
                    </a:lnTo>
                    <a:lnTo>
                      <a:pt x="1126" y="1081"/>
                    </a:lnTo>
                    <a:lnTo>
                      <a:pt x="139" y="497"/>
                    </a:lnTo>
                    <a:cubicBezTo>
                      <a:pt x="54" y="402"/>
                      <a:pt x="0" y="342"/>
                      <a:pt x="60" y="180"/>
                    </a:cubicBezTo>
                    <a:cubicBezTo>
                      <a:pt x="186" y="102"/>
                      <a:pt x="214" y="112"/>
                      <a:pt x="389" y="162"/>
                    </a:cubicBezTo>
                    <a:lnTo>
                      <a:pt x="1376" y="69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75" lon="1500000" rev="0"/>
                </a:camera>
                <a:lightRig rig="legacyFlat2" dir="t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FFB219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3436938" y="2097088"/>
              <a:ext cx="1463675" cy="379412"/>
              <a:chOff x="724" y="2704"/>
              <a:chExt cx="1390" cy="350"/>
            </a:xfrm>
          </p:grpSpPr>
          <p:sp>
            <p:nvSpPr>
              <p:cNvPr id="98336" name="AutoShape 40"/>
              <p:cNvSpPr>
                <a:spLocks noChangeArrowheads="1"/>
              </p:cNvSpPr>
              <p:nvPr/>
            </p:nvSpPr>
            <p:spPr bwMode="gray">
              <a:xfrm flipH="1">
                <a:off x="1592" y="2704"/>
                <a:ext cx="522" cy="341"/>
              </a:xfrm>
              <a:prstGeom prst="curvedRightArrow">
                <a:avLst>
                  <a:gd name="adj1" fmla="val 19583"/>
                  <a:gd name="adj2" fmla="val 44676"/>
                  <a:gd name="adj3" fmla="val 43217"/>
                </a:avLst>
              </a:prstGeom>
              <a:gradFill rotWithShape="1">
                <a:gsLst>
                  <a:gs pos="0">
                    <a:srgbClr val="FFBE93"/>
                  </a:gs>
                  <a:gs pos="100000">
                    <a:srgbClr val="FF66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98337" name="AutoShape 41"/>
              <p:cNvSpPr>
                <a:spLocks noChangeArrowheads="1"/>
              </p:cNvSpPr>
              <p:nvPr/>
            </p:nvSpPr>
            <p:spPr bwMode="gray">
              <a:xfrm>
                <a:off x="724" y="2713"/>
                <a:ext cx="522" cy="341"/>
              </a:xfrm>
              <a:prstGeom prst="curvedRightArrow">
                <a:avLst>
                  <a:gd name="adj1" fmla="val 16542"/>
                  <a:gd name="adj2" fmla="val 38977"/>
                  <a:gd name="adj3" fmla="val 43465"/>
                </a:avLst>
              </a:prstGeom>
              <a:gradFill rotWithShape="1">
                <a:gsLst>
                  <a:gs pos="0">
                    <a:srgbClr val="FFBE93"/>
                  </a:gs>
                  <a:gs pos="100000">
                    <a:srgbClr val="FF66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6218238" y="1487488"/>
            <a:ext cx="1187450" cy="905291"/>
            <a:chOff x="6218238" y="1487488"/>
            <a:chExt cx="1187450" cy="905291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6218238" y="1516063"/>
              <a:ext cx="1187450" cy="876300"/>
              <a:chOff x="803" y="1519"/>
              <a:chExt cx="937" cy="692"/>
            </a:xfrm>
          </p:grpSpPr>
          <p:sp>
            <p:nvSpPr>
              <p:cNvPr id="448515" name="AutoShape 3"/>
              <p:cNvSpPr>
                <a:spLocks noChangeArrowheads="1"/>
              </p:cNvSpPr>
              <p:nvPr/>
            </p:nvSpPr>
            <p:spPr bwMode="gray">
              <a:xfrm>
                <a:off x="803" y="1519"/>
                <a:ext cx="937" cy="692"/>
              </a:xfrm>
              <a:custGeom>
                <a:avLst/>
                <a:gdLst>
                  <a:gd name="G0" fmla="+- 634 0 0"/>
                  <a:gd name="G1" fmla="+- 0 0 0"/>
                  <a:gd name="G2" fmla="+- 0 0 0"/>
                  <a:gd name="T0" fmla="*/ 0 256 1"/>
                  <a:gd name="T1" fmla="*/ 180 256 1"/>
                  <a:gd name="G3" fmla="+- 0 T0 T1"/>
                  <a:gd name="T2" fmla="*/ 0 256 1"/>
                  <a:gd name="T3" fmla="*/ 90 256 1"/>
                  <a:gd name="G4" fmla="+- 0 T2 T3"/>
                  <a:gd name="G5" fmla="*/ G4 2 1"/>
                  <a:gd name="T4" fmla="*/ 90 256 1"/>
                  <a:gd name="T5" fmla="*/ 0 256 1"/>
                  <a:gd name="G6" fmla="+- 0 T4 T5"/>
                  <a:gd name="G7" fmla="*/ G6 2 1"/>
                  <a:gd name="G8" fmla="abs 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634"/>
                  <a:gd name="G18" fmla="*/ 634 1 2"/>
                  <a:gd name="G19" fmla="+- G18 5400 0"/>
                  <a:gd name="G20" fmla="cos G19 0"/>
                  <a:gd name="G21" fmla="sin G19 0"/>
                  <a:gd name="G22" fmla="+- G20 10800 0"/>
                  <a:gd name="G23" fmla="+- G21 10800 0"/>
                  <a:gd name="G24" fmla="+- 10800 0 G20"/>
                  <a:gd name="G25" fmla="+- 634 10800 0"/>
                  <a:gd name="G26" fmla="?: G9 G17 G25"/>
                  <a:gd name="G27" fmla="?: G9 0 21600"/>
                  <a:gd name="G28" fmla="cos 10800 0"/>
                  <a:gd name="G29" fmla="sin 10800 0"/>
                  <a:gd name="G30" fmla="sin 634 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0 G34 0"/>
                  <a:gd name="G36" fmla="?: G6 G35 G31"/>
                  <a:gd name="G37" fmla="+- 21600 0 G36"/>
                  <a:gd name="G38" fmla="?: G4 0 G33"/>
                  <a:gd name="G39" fmla="?: 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6517 w 21600"/>
                  <a:gd name="T15" fmla="*/ 10800 h 21600"/>
                  <a:gd name="T16" fmla="*/ 10800 w 21600"/>
                  <a:gd name="T17" fmla="*/ 11434 h 21600"/>
                  <a:gd name="T18" fmla="*/ 5083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1434" y="10800"/>
                    </a:moveTo>
                    <a:cubicBezTo>
                      <a:pt x="11434" y="11150"/>
                      <a:pt x="11150" y="11434"/>
                      <a:pt x="10800" y="11434"/>
                    </a:cubicBezTo>
                    <a:cubicBezTo>
                      <a:pt x="10449" y="11434"/>
                      <a:pt x="10166" y="11150"/>
                      <a:pt x="10166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47451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48516" name="Oval 4"/>
              <p:cNvSpPr>
                <a:spLocks noChangeArrowheads="1"/>
              </p:cNvSpPr>
              <p:nvPr/>
            </p:nvSpPr>
            <p:spPr bwMode="gray">
              <a:xfrm>
                <a:off x="803" y="1799"/>
                <a:ext cx="937" cy="144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73725"/>
                      <a:invGamma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98308" name="Text Box 5"/>
            <p:cNvSpPr txBox="1">
              <a:spLocks noChangeArrowheads="1"/>
            </p:cNvSpPr>
            <p:nvPr/>
          </p:nvSpPr>
          <p:spPr bwMode="gray">
            <a:xfrm>
              <a:off x="6426200" y="2054225"/>
              <a:ext cx="73501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 smtClean="0">
                  <a:solidFill>
                    <a:srgbClr val="FFFFFF"/>
                  </a:solidFill>
                </a:rPr>
                <a:t>富裕</a:t>
              </a:r>
              <a:endParaRPr lang="en-US" altLang="zh-CN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98310" name="Oval 7"/>
            <p:cNvSpPr>
              <a:spLocks noChangeArrowheads="1"/>
            </p:cNvSpPr>
            <p:nvPr/>
          </p:nvSpPr>
          <p:spPr bwMode="gray">
            <a:xfrm rot="3125284" flipH="1">
              <a:off x="6307138" y="2160587"/>
              <a:ext cx="96838" cy="42863"/>
            </a:xfrm>
            <a:prstGeom prst="ellipse">
              <a:avLst/>
            </a:prstGeom>
            <a:gradFill rotWithShape="1">
              <a:gsLst>
                <a:gs pos="0">
                  <a:srgbClr val="161F26"/>
                </a:gs>
                <a:gs pos="50000">
                  <a:srgbClr val="6E99C0"/>
                </a:gs>
                <a:gs pos="100000">
                  <a:srgbClr val="161F26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grpSp>
          <p:nvGrpSpPr>
            <p:cNvPr id="7" name="Group 36"/>
            <p:cNvGrpSpPr>
              <a:grpSpLocks/>
            </p:cNvGrpSpPr>
            <p:nvPr/>
          </p:nvGrpSpPr>
          <p:grpSpPr bwMode="auto">
            <a:xfrm rot="363836">
              <a:off x="6642100" y="1487488"/>
              <a:ext cx="368300" cy="454025"/>
              <a:chOff x="1971" y="2318"/>
              <a:chExt cx="482" cy="596"/>
            </a:xfrm>
          </p:grpSpPr>
          <p:sp>
            <p:nvSpPr>
              <p:cNvPr id="98338" name="Oval 37"/>
              <p:cNvSpPr>
                <a:spLocks noChangeArrowheads="1"/>
              </p:cNvSpPr>
              <p:nvPr/>
            </p:nvSpPr>
            <p:spPr bwMode="gray">
              <a:xfrm>
                <a:off x="2149" y="2318"/>
                <a:ext cx="126" cy="123"/>
              </a:xfrm>
              <a:prstGeom prst="ellipse">
                <a:avLst/>
              </a:prstGeom>
              <a:solidFill>
                <a:srgbClr val="CC9900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75" lon="1500000" rev="0"/>
                </a:camera>
                <a:lightRig rig="legacyNormal2" dir="t"/>
              </a:scene3d>
              <a:sp3d extrusionH="11100" prstMaterial="legacyMatte">
                <a:bevelT w="13500" h="13500" prst="angle"/>
                <a:bevelB w="13500" h="13500" prst="angle"/>
                <a:extrusionClr>
                  <a:srgbClr val="FFB219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zh-CN"/>
              </a:p>
            </p:txBody>
          </p:sp>
          <p:sp>
            <p:nvSpPr>
              <p:cNvPr id="98339" name="Freeform 38"/>
              <p:cNvSpPr>
                <a:spLocks/>
              </p:cNvSpPr>
              <p:nvPr/>
            </p:nvSpPr>
            <p:spPr bwMode="gray">
              <a:xfrm>
                <a:off x="1971" y="2336"/>
                <a:ext cx="482" cy="578"/>
              </a:xfrm>
              <a:custGeom>
                <a:avLst/>
                <a:gdLst>
                  <a:gd name="T0" fmla="*/ 0 w 3312"/>
                  <a:gd name="T1" fmla="*/ 0 h 3962"/>
                  <a:gd name="T2" fmla="*/ 0 w 3312"/>
                  <a:gd name="T3" fmla="*/ 0 h 3962"/>
                  <a:gd name="T4" fmla="*/ 0 w 3312"/>
                  <a:gd name="T5" fmla="*/ 0 h 3962"/>
                  <a:gd name="T6" fmla="*/ 0 w 3312"/>
                  <a:gd name="T7" fmla="*/ 0 h 3962"/>
                  <a:gd name="T8" fmla="*/ 0 w 3312"/>
                  <a:gd name="T9" fmla="*/ 0 h 3962"/>
                  <a:gd name="T10" fmla="*/ 0 w 3312"/>
                  <a:gd name="T11" fmla="*/ 0 h 3962"/>
                  <a:gd name="T12" fmla="*/ 0 w 3312"/>
                  <a:gd name="T13" fmla="*/ 0 h 3962"/>
                  <a:gd name="T14" fmla="*/ 0 w 3312"/>
                  <a:gd name="T15" fmla="*/ 0 h 3962"/>
                  <a:gd name="T16" fmla="*/ 0 w 3312"/>
                  <a:gd name="T17" fmla="*/ 0 h 3962"/>
                  <a:gd name="T18" fmla="*/ 0 w 3312"/>
                  <a:gd name="T19" fmla="*/ 0 h 3962"/>
                  <a:gd name="T20" fmla="*/ 0 w 3312"/>
                  <a:gd name="T21" fmla="*/ 0 h 3962"/>
                  <a:gd name="T22" fmla="*/ 0 w 3312"/>
                  <a:gd name="T23" fmla="*/ 0 h 3962"/>
                  <a:gd name="T24" fmla="*/ 0 w 3312"/>
                  <a:gd name="T25" fmla="*/ 0 h 3962"/>
                  <a:gd name="T26" fmla="*/ 0 w 3312"/>
                  <a:gd name="T27" fmla="*/ 0 h 3962"/>
                  <a:gd name="T28" fmla="*/ 0 w 3312"/>
                  <a:gd name="T29" fmla="*/ 0 h 3962"/>
                  <a:gd name="T30" fmla="*/ 0 w 3312"/>
                  <a:gd name="T31" fmla="*/ 0 h 3962"/>
                  <a:gd name="T32" fmla="*/ 0 w 3312"/>
                  <a:gd name="T33" fmla="*/ 0 h 3962"/>
                  <a:gd name="T34" fmla="*/ 0 w 3312"/>
                  <a:gd name="T35" fmla="*/ 0 h 3962"/>
                  <a:gd name="T36" fmla="*/ 0 w 3312"/>
                  <a:gd name="T37" fmla="*/ 0 h 3962"/>
                  <a:gd name="T38" fmla="*/ 0 w 3312"/>
                  <a:gd name="T39" fmla="*/ 0 h 3962"/>
                  <a:gd name="T40" fmla="*/ 0 w 3312"/>
                  <a:gd name="T41" fmla="*/ 0 h 3962"/>
                  <a:gd name="T42" fmla="*/ 0 w 3312"/>
                  <a:gd name="T43" fmla="*/ 0 h 3962"/>
                  <a:gd name="T44" fmla="*/ 0 w 3312"/>
                  <a:gd name="T45" fmla="*/ 0 h 3962"/>
                  <a:gd name="T46" fmla="*/ 0 w 3312"/>
                  <a:gd name="T47" fmla="*/ 0 h 39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12"/>
                  <a:gd name="T73" fmla="*/ 0 h 3962"/>
                  <a:gd name="T74" fmla="*/ 3312 w 3312"/>
                  <a:gd name="T75" fmla="*/ 3962 h 396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12" h="3962">
                    <a:moveTo>
                      <a:pt x="1376" y="696"/>
                    </a:moveTo>
                    <a:cubicBezTo>
                      <a:pt x="1401" y="795"/>
                      <a:pt x="1489" y="920"/>
                      <a:pt x="1639" y="920"/>
                    </a:cubicBezTo>
                    <a:cubicBezTo>
                      <a:pt x="1801" y="920"/>
                      <a:pt x="1876" y="795"/>
                      <a:pt x="1926" y="708"/>
                    </a:cubicBezTo>
                    <a:lnTo>
                      <a:pt x="2940" y="66"/>
                    </a:lnTo>
                    <a:cubicBezTo>
                      <a:pt x="3042" y="0"/>
                      <a:pt x="3142" y="16"/>
                      <a:pt x="3204" y="78"/>
                    </a:cubicBezTo>
                    <a:cubicBezTo>
                      <a:pt x="3267" y="140"/>
                      <a:pt x="3312" y="264"/>
                      <a:pt x="3072" y="444"/>
                    </a:cubicBezTo>
                    <a:lnTo>
                      <a:pt x="2139" y="1081"/>
                    </a:lnTo>
                    <a:lnTo>
                      <a:pt x="2476" y="2372"/>
                    </a:lnTo>
                    <a:lnTo>
                      <a:pt x="2251" y="2435"/>
                    </a:lnTo>
                    <a:lnTo>
                      <a:pt x="2614" y="3589"/>
                    </a:lnTo>
                    <a:cubicBezTo>
                      <a:pt x="2651" y="3751"/>
                      <a:pt x="2639" y="3863"/>
                      <a:pt x="2539" y="3925"/>
                    </a:cubicBezTo>
                    <a:cubicBezTo>
                      <a:pt x="2401" y="3962"/>
                      <a:pt x="2289" y="3863"/>
                      <a:pt x="2226" y="3689"/>
                    </a:cubicBezTo>
                    <a:cubicBezTo>
                      <a:pt x="2101" y="3453"/>
                      <a:pt x="1876" y="2720"/>
                      <a:pt x="1789" y="2534"/>
                    </a:cubicBezTo>
                    <a:lnTo>
                      <a:pt x="1414" y="2534"/>
                    </a:lnTo>
                    <a:cubicBezTo>
                      <a:pt x="1339" y="2770"/>
                      <a:pt x="1151" y="3465"/>
                      <a:pt x="1051" y="3689"/>
                    </a:cubicBezTo>
                    <a:cubicBezTo>
                      <a:pt x="1001" y="3838"/>
                      <a:pt x="914" y="3950"/>
                      <a:pt x="789" y="3925"/>
                    </a:cubicBezTo>
                    <a:cubicBezTo>
                      <a:pt x="714" y="3875"/>
                      <a:pt x="614" y="3838"/>
                      <a:pt x="676" y="3577"/>
                    </a:cubicBezTo>
                    <a:lnTo>
                      <a:pt x="1001" y="2459"/>
                    </a:lnTo>
                    <a:lnTo>
                      <a:pt x="751" y="2397"/>
                    </a:lnTo>
                    <a:lnTo>
                      <a:pt x="1126" y="1081"/>
                    </a:lnTo>
                    <a:lnTo>
                      <a:pt x="139" y="497"/>
                    </a:lnTo>
                    <a:cubicBezTo>
                      <a:pt x="54" y="402"/>
                      <a:pt x="0" y="342"/>
                      <a:pt x="60" y="180"/>
                    </a:cubicBezTo>
                    <a:cubicBezTo>
                      <a:pt x="186" y="102"/>
                      <a:pt x="214" y="112"/>
                      <a:pt x="389" y="162"/>
                    </a:cubicBezTo>
                    <a:lnTo>
                      <a:pt x="1376" y="696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75" lon="1500000" rev="0"/>
                </a:camera>
                <a:lightRig rig="legacyNormal2" dir="t"/>
              </a:scene3d>
              <a:sp3d extrusionH="11100" prstMaterial="legacyMatte">
                <a:bevelT w="13500" h="13500" prst="angle"/>
                <a:bevelB w="13500" h="13500" prst="angle"/>
                <a:extrusionClr>
                  <a:srgbClr val="FFB219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6343650" y="1641475"/>
              <a:ext cx="979488" cy="204788"/>
              <a:chOff x="724" y="2704"/>
              <a:chExt cx="1390" cy="350"/>
            </a:xfrm>
          </p:grpSpPr>
          <p:sp>
            <p:nvSpPr>
              <p:cNvPr id="98334" name="AutoShape 43"/>
              <p:cNvSpPr>
                <a:spLocks noChangeArrowheads="1"/>
              </p:cNvSpPr>
              <p:nvPr/>
            </p:nvSpPr>
            <p:spPr bwMode="gray">
              <a:xfrm flipH="1">
                <a:off x="1592" y="2704"/>
                <a:ext cx="522" cy="341"/>
              </a:xfrm>
              <a:prstGeom prst="curvedRightArrow">
                <a:avLst>
                  <a:gd name="adj1" fmla="val 19583"/>
                  <a:gd name="adj2" fmla="val 44676"/>
                  <a:gd name="adj3" fmla="val 43217"/>
                </a:avLst>
              </a:prstGeom>
              <a:gradFill rotWithShape="1">
                <a:gsLst>
                  <a:gs pos="0">
                    <a:srgbClr val="FFBE93"/>
                  </a:gs>
                  <a:gs pos="100000">
                    <a:srgbClr val="FF66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98335" name="AutoShape 44"/>
              <p:cNvSpPr>
                <a:spLocks noChangeArrowheads="1"/>
              </p:cNvSpPr>
              <p:nvPr/>
            </p:nvSpPr>
            <p:spPr bwMode="gray">
              <a:xfrm>
                <a:off x="724" y="2713"/>
                <a:ext cx="522" cy="341"/>
              </a:xfrm>
              <a:prstGeom prst="curvedRightArrow">
                <a:avLst>
                  <a:gd name="adj1" fmla="val 16542"/>
                  <a:gd name="adj2" fmla="val 38977"/>
                  <a:gd name="adj3" fmla="val 43465"/>
                </a:avLst>
              </a:prstGeom>
              <a:gradFill rotWithShape="1">
                <a:gsLst>
                  <a:gs pos="0">
                    <a:srgbClr val="FFBE93"/>
                  </a:gs>
                  <a:gs pos="100000">
                    <a:srgbClr val="FF66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</p:grpSp>
      </p:grp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1138838" y="332656"/>
            <a:ext cx="6647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小康是人们生活水平的一个阶段</a:t>
            </a:r>
            <a:endParaRPr lang="en-US" altLang="zh-CN" sz="36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3347864" y="5517232"/>
            <a:ext cx="3168352" cy="720080"/>
            <a:chOff x="6372200" y="2708920"/>
            <a:chExt cx="1944217" cy="720080"/>
          </a:xfrm>
        </p:grpSpPr>
        <p:sp>
          <p:nvSpPr>
            <p:cNvPr id="98322" name="Rectangle 23"/>
            <p:cNvSpPr>
              <a:spLocks noChangeArrowheads="1"/>
            </p:cNvSpPr>
            <p:nvPr/>
          </p:nvSpPr>
          <p:spPr bwMode="auto">
            <a:xfrm>
              <a:off x="6381751" y="2721114"/>
              <a:ext cx="1934666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0000"/>
                  </a:solidFill>
                </a:rPr>
                <a:t>温饱</a:t>
              </a:r>
              <a:r>
                <a:rPr lang="zh-CN" altLang="en-US" sz="2000" b="1" dirty="0" smtClean="0"/>
                <a:t>即吃得饱，穿得暖</a:t>
              </a:r>
              <a:endParaRPr lang="en-US" altLang="zh-CN" sz="2000" b="1" dirty="0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gray">
            <a:xfrm flipH="1">
              <a:off x="6372200" y="2708920"/>
              <a:ext cx="2654" cy="509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 animBg="1"/>
      <p:bldP spid="98317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页脚占位符 3"/>
          <p:cNvSpPr txBox="1">
            <a:spLocks noGrp="1"/>
          </p:cNvSpPr>
          <p:nvPr/>
        </p:nvSpPr>
        <p:spPr bwMode="auto">
          <a:xfrm>
            <a:off x="7046913" y="63817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   </a:t>
            </a:r>
          </a:p>
          <a:p>
            <a:r>
              <a:rPr lang="en-US" altLang="zh-CN"/>
              <a:t>   </a:t>
            </a:r>
          </a:p>
        </p:txBody>
      </p:sp>
      <p:sp>
        <p:nvSpPr>
          <p:cNvPr id="28" name="标题 1"/>
          <p:cNvSpPr txBox="1">
            <a:spLocks/>
          </p:cNvSpPr>
          <p:nvPr/>
        </p:nvSpPr>
        <p:spPr>
          <a:xfrm>
            <a:off x="1643042" y="3143248"/>
            <a:ext cx="6929438" cy="8572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Font typeface="Wingdings" pitchFamily="2" charset="2"/>
              <a:buNone/>
            </a:pPr>
            <a:r>
              <a:rPr lang="zh-CN" altLang="en-US" sz="4000" b="1" spc="300" dirty="0" smtClean="0">
                <a:solidFill>
                  <a:srgbClr val="336600"/>
                </a:solidFill>
                <a:latin typeface="黑体" pitchFamily="49" charset="-122"/>
                <a:ea typeface="黑体" pitchFamily="49" charset="-122"/>
              </a:rPr>
              <a:t>为什么要强调“全面”</a:t>
            </a:r>
            <a:endParaRPr lang="en-US" altLang="zh-CN" sz="4000" b="1" spc="300" dirty="0">
              <a:solidFill>
                <a:srgbClr val="3366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148" name="矩形 28"/>
          <p:cNvSpPr>
            <a:spLocks noChangeArrowheads="1"/>
          </p:cNvSpPr>
          <p:nvPr/>
        </p:nvSpPr>
        <p:spPr bwMode="auto">
          <a:xfrm>
            <a:off x="3491880" y="1928813"/>
            <a:ext cx="2214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第二章</a:t>
            </a:r>
            <a:endParaRPr lang="zh-CN" altLang="en-US" sz="4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yunbo\Desktop\小康\阜平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80928"/>
            <a:ext cx="4248467" cy="2956227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027" name="Picture 3" descr="C:\Users\liyunbo\Desktop\小康\阜平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780928"/>
            <a:ext cx="4248471" cy="2948854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028" name="Picture 4" descr="C:\Users\liyunbo\Desktop\小康\阜平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94" y="2812019"/>
            <a:ext cx="4248478" cy="2993245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029" name="Picture 5" descr="C:\Users\liyunbo\Desktop\小康\阜平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780928"/>
            <a:ext cx="4248473" cy="2999008"/>
          </a:xfrm>
          <a:prstGeom prst="roundRect">
            <a:avLst/>
          </a:prstGeom>
          <a:noFill/>
          <a:ln>
            <a:noFill/>
          </a:ln>
        </p:spPr>
      </p:pic>
      <p:grpSp>
        <p:nvGrpSpPr>
          <p:cNvPr id="12" name="组合 11"/>
          <p:cNvGrpSpPr/>
          <p:nvPr/>
        </p:nvGrpSpPr>
        <p:grpSpPr>
          <a:xfrm>
            <a:off x="5580112" y="2204864"/>
            <a:ext cx="3025923" cy="3816424"/>
            <a:chOff x="5796136" y="1511410"/>
            <a:chExt cx="3025923" cy="4149838"/>
          </a:xfrm>
        </p:grpSpPr>
        <p:sp>
          <p:nvSpPr>
            <p:cNvPr id="8" name="AutoShape 456"/>
            <p:cNvSpPr>
              <a:spLocks noChangeArrowheads="1"/>
            </p:cNvSpPr>
            <p:nvPr/>
          </p:nvSpPr>
          <p:spPr bwMode="auto">
            <a:xfrm>
              <a:off x="5797723" y="1511410"/>
              <a:ext cx="3024336" cy="4149838"/>
            </a:xfrm>
            <a:prstGeom prst="roundRect">
              <a:avLst>
                <a:gd name="adj" fmla="val 3069"/>
              </a:avLst>
            </a:pr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PerspectiveFront">
                <a:rot lat="20999993" lon="1500000" rev="0"/>
              </a:camera>
              <a:lightRig rig="legacyFlat4" dir="b"/>
            </a:scene3d>
            <a:sp3d extrusionH="354000" prstMaterial="legacyWirefram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lIns="91425" tIns="45713" rIns="91425" bIns="45713" anchor="ctr">
              <a:flatTx/>
            </a:bodyPr>
            <a:lstStyle/>
            <a:p>
              <a:pPr algn="ctr">
                <a:lnSpc>
                  <a:spcPct val="140000"/>
                </a:lnSpc>
                <a:buClr>
                  <a:schemeClr val="bg1"/>
                </a:buClr>
                <a:buFont typeface="Wingdings" pitchFamily="2" charset="2"/>
                <a:buNone/>
              </a:pPr>
              <a:endParaRPr lang="zh-CN" altLang="zh-CN" sz="8800" b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9" name="AutoShape 457"/>
            <p:cNvSpPr>
              <a:spLocks noChangeArrowheads="1"/>
            </p:cNvSpPr>
            <p:nvPr/>
          </p:nvSpPr>
          <p:spPr bwMode="auto">
            <a:xfrm>
              <a:off x="5796136" y="1511410"/>
              <a:ext cx="3024336" cy="4149838"/>
            </a:xfrm>
            <a:prstGeom prst="roundRect">
              <a:avLst>
                <a:gd name="adj" fmla="val 3069"/>
              </a:avLst>
            </a:prstGeom>
            <a:solidFill>
              <a:srgbClr val="FFFFFF">
                <a:alpha val="59999"/>
              </a:srgbClr>
            </a:solidFill>
            <a:ln w="9525">
              <a:round/>
              <a:headEnd/>
              <a:tailEnd/>
            </a:ln>
            <a:scene3d>
              <a:camera prst="legacyPerspectiveFront">
                <a:rot lat="20999993" lon="1500000" rev="0"/>
              </a:camera>
              <a:lightRig rig="legacyFlat4" dir="b"/>
            </a:scene3d>
            <a:sp3d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lIns="91425" tIns="45713" rIns="91425" bIns="45713" anchor="ctr">
              <a:flatTx/>
            </a:bodyPr>
            <a:lstStyle/>
            <a:p>
              <a:pPr algn="ctr">
                <a:lnSpc>
                  <a:spcPct val="140000"/>
                </a:lnSpc>
                <a:buClr>
                  <a:schemeClr val="bg1"/>
                </a:buClr>
                <a:buFont typeface="Wingdings" pitchFamily="2" charset="2"/>
                <a:buNone/>
              </a:pPr>
              <a:endParaRPr lang="zh-CN" altLang="zh-CN" sz="8800" b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1" name="Rectangle 460"/>
          <p:cNvSpPr>
            <a:spLocks noChangeArrowheads="1"/>
          </p:cNvSpPr>
          <p:nvPr/>
        </p:nvSpPr>
        <p:spPr bwMode="auto">
          <a:xfrm>
            <a:off x="6084168" y="2891328"/>
            <a:ext cx="2448272" cy="27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河北省阜平县</a:t>
            </a:r>
            <a:endParaRPr lang="en-US" altLang="ko-KR" sz="2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距北京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个多小时路程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贫困对象达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42.8%</a:t>
            </a: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不少农户人均收入不到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1000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元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endParaRPr lang="en-US" altLang="zh-CN" sz="800" b="1" dirty="0" smtClean="0"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北京</a:t>
            </a:r>
            <a:endParaRPr lang="en-US" altLang="zh-CN" sz="2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人均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GDP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达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80394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元</a:t>
            </a:r>
            <a:endParaRPr lang="en-US" altLang="ko-KR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图文框 18"/>
          <p:cNvSpPr>
            <a:spLocks noChangeArrowheads="1"/>
          </p:cNvSpPr>
          <p:nvPr/>
        </p:nvSpPr>
        <p:spPr bwMode="auto">
          <a:xfrm rot="2892478">
            <a:off x="7192796" y="4517436"/>
            <a:ext cx="1130103" cy="582085"/>
          </a:xfrm>
          <a:custGeom>
            <a:avLst/>
            <a:gdLst>
              <a:gd name="T0" fmla="*/ 1368425 w 2736850"/>
              <a:gd name="T1" fmla="*/ 0 h 1584325"/>
              <a:gd name="T2" fmla="*/ 0 w 2736850"/>
              <a:gd name="T3" fmla="*/ 792163 h 1584325"/>
              <a:gd name="T4" fmla="*/ 1368425 w 2736850"/>
              <a:gd name="T5" fmla="*/ 1584325 h 1584325"/>
              <a:gd name="T6" fmla="*/ 2736850 w 2736850"/>
              <a:gd name="T7" fmla="*/ 792163 h 158432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98041 w 2736850"/>
              <a:gd name="T13" fmla="*/ 198041 h 1584325"/>
              <a:gd name="T14" fmla="*/ 2538809 w 2736850"/>
              <a:gd name="T15" fmla="*/ 1386284 h 1584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6850" h="1584325">
                <a:moveTo>
                  <a:pt x="0" y="0"/>
                </a:moveTo>
                <a:lnTo>
                  <a:pt x="2736850" y="0"/>
                </a:lnTo>
                <a:lnTo>
                  <a:pt x="2736850" y="1584325"/>
                </a:lnTo>
                <a:lnTo>
                  <a:pt x="0" y="1584325"/>
                </a:lnTo>
                <a:close/>
                <a:moveTo>
                  <a:pt x="198041" y="198041"/>
                </a:moveTo>
                <a:lnTo>
                  <a:pt x="198041" y="1386284"/>
                </a:lnTo>
                <a:lnTo>
                  <a:pt x="2538809" y="1386284"/>
                </a:lnTo>
                <a:lnTo>
                  <a:pt x="2538809" y="198041"/>
                </a:lnTo>
                <a:close/>
              </a:path>
            </a:pathLst>
          </a:custGeom>
          <a:solidFill>
            <a:srgbClr val="FF0000"/>
          </a:solidFill>
          <a:ln w="25400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差距</a:t>
            </a:r>
            <a:endParaRPr lang="zh-CN" altLang="en-US" sz="2800" b="1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6357950" y="4714884"/>
            <a:ext cx="576064" cy="648072"/>
          </a:xfrm>
          <a:prstGeom prst="straightConnector1">
            <a:avLst/>
          </a:prstGeom>
          <a:ln w="63500">
            <a:solidFill>
              <a:srgbClr val="FFFF00"/>
            </a:solidFill>
            <a:headEnd type="arrow"/>
            <a:tailEnd type="arrow"/>
          </a:ln>
          <a:scene3d>
            <a:camera prst="orthographicFront"/>
            <a:lightRig rig="threePt" dir="t"/>
          </a:scene3d>
          <a:sp3d contourW="12700">
            <a:bevelT w="12700"/>
            <a:bevelB w="12700"/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600503" y="550421"/>
            <a:ext cx="57246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目前的小康不平衡、有差距</a:t>
            </a:r>
            <a:endParaRPr lang="en-US" altLang="zh-CN" sz="36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560" y="184482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宋体" pitchFamily="2" charset="-122"/>
              </a:rPr>
              <a:t>    2012</a:t>
            </a:r>
            <a:r>
              <a:rPr lang="zh-CN" altLang="en-US" sz="2000" b="1" dirty="0" smtClean="0">
                <a:latin typeface="宋体" pitchFamily="2" charset="-122"/>
              </a:rPr>
              <a:t>年</a:t>
            </a:r>
            <a:r>
              <a:rPr lang="en-US" altLang="zh-CN" sz="2000" b="1" dirty="0" smtClean="0">
                <a:latin typeface="宋体" pitchFamily="2" charset="-122"/>
              </a:rPr>
              <a:t>12</a:t>
            </a:r>
            <a:r>
              <a:rPr lang="zh-CN" altLang="en-US" sz="2000" b="1" dirty="0" smtClean="0">
                <a:latin typeface="宋体" pitchFamily="2" charset="-122"/>
              </a:rPr>
              <a:t>月，习近平总书记到河北省阜平县看望慰问困难群众</a:t>
            </a:r>
            <a:r>
              <a:rPr lang="en-US" altLang="zh-CN" sz="2000" b="1" dirty="0" smtClean="0">
                <a:latin typeface="宋体" pitchFamily="2" charset="-122"/>
              </a:rPr>
              <a:t>……</a:t>
            </a:r>
            <a:endParaRPr lang="zh-CN" altLang="en-US" sz="2000" b="1" dirty="0"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39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25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75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75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25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2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7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851" y="1196752"/>
            <a:ext cx="3932447" cy="238271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96752"/>
            <a:ext cx="3960440" cy="238271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835150" y="3645024"/>
            <a:ext cx="12239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上海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6228184" y="3645024"/>
            <a:ext cx="12239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北京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115" y="4293096"/>
            <a:ext cx="1044216" cy="106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44195" y="5301208"/>
            <a:ext cx="1187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+mn-ea"/>
                <a:ea typeface="+mn-ea"/>
              </a:rPr>
              <a:t>人均</a:t>
            </a:r>
            <a:r>
              <a:rPr lang="en-US" altLang="zh-CN" sz="2000" dirty="0">
                <a:latin typeface="+mn-ea"/>
                <a:ea typeface="+mn-ea"/>
              </a:rPr>
              <a:t>GDP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840339" y="4508500"/>
            <a:ext cx="53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5400" dirty="0"/>
              <a:t>&gt;</a:t>
            </a:r>
            <a:endParaRPr lang="zh-CN" altLang="en-US" sz="5400" dirty="0"/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2488411" y="4665330"/>
            <a:ext cx="1723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+mn-ea"/>
                <a:ea typeface="+mn-ea"/>
              </a:rPr>
              <a:t>中等收入国家</a:t>
            </a:r>
            <a:endParaRPr lang="en-US" altLang="zh-CN" sz="2000" dirty="0">
              <a:latin typeface="+mn-ea"/>
              <a:ea typeface="+mn-ea"/>
            </a:endParaRPr>
          </a:p>
          <a:p>
            <a:r>
              <a:rPr lang="en-US" altLang="zh-CN" sz="2000" dirty="0">
                <a:latin typeface="+mn-ea"/>
                <a:ea typeface="+mn-ea"/>
              </a:rPr>
              <a:t>   </a:t>
            </a:r>
            <a:r>
              <a:rPr lang="zh-CN" altLang="en-US" sz="2000" dirty="0">
                <a:latin typeface="+mn-ea"/>
                <a:ea typeface="+mn-ea"/>
              </a:rPr>
              <a:t>平均水平</a:t>
            </a: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6371778" y="4581128"/>
            <a:ext cx="2448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+mn-ea"/>
                <a:ea typeface="+mn-ea"/>
              </a:rPr>
              <a:t>占总人口  </a:t>
            </a:r>
            <a:r>
              <a:rPr lang="en-US" altLang="zh-CN" sz="2800" b="1" spc="-150" dirty="0" smtClean="0">
                <a:solidFill>
                  <a:srgbClr val="FF0000"/>
                </a:solidFill>
                <a:latin typeface="+mn-ea"/>
                <a:ea typeface="+mn-ea"/>
              </a:rPr>
              <a:t>2.2</a:t>
            </a:r>
            <a:r>
              <a:rPr lang="en-US" altLang="zh-CN" sz="2800" b="1" dirty="0" smtClean="0">
                <a:solidFill>
                  <a:srgbClr val="FF0000"/>
                </a:solidFill>
                <a:latin typeface="+mn-ea"/>
                <a:ea typeface="+mn-ea"/>
              </a:rPr>
              <a:t>%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615609" y="1196752"/>
            <a:ext cx="3420888" cy="3816424"/>
          </a:xfrm>
          <a:prstGeom prst="rect">
            <a:avLst/>
          </a:pr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dirty="0" smtClean="0">
              <a:solidFill>
                <a:schemeClr val="dk1"/>
              </a:solidFill>
              <a:latin typeface="+mn-ea"/>
              <a:ea typeface="+mn-ea"/>
              <a:cs typeface="Hiragino Sans GB W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dk1"/>
                </a:solidFill>
                <a:latin typeface="黑体" pitchFamily="49" charset="-122"/>
                <a:ea typeface="黑体" pitchFamily="49" charset="-122"/>
                <a:cs typeface="Hiragino Sans GB W3"/>
              </a:rPr>
              <a:t>低收入</a:t>
            </a:r>
            <a:r>
              <a:rPr lang="zh-CN" altLang="en-US" sz="2800" dirty="0">
                <a:solidFill>
                  <a:schemeClr val="dk1"/>
                </a:solidFill>
                <a:latin typeface="黑体" pitchFamily="49" charset="-122"/>
                <a:ea typeface="黑体" pitchFamily="49" charset="-122"/>
                <a:cs typeface="Hiragino Sans GB W3"/>
              </a:rPr>
              <a:t>地区</a:t>
            </a:r>
            <a:endParaRPr lang="en-US" altLang="zh-CN" sz="2800" dirty="0">
              <a:solidFill>
                <a:schemeClr val="dk1"/>
              </a:solidFill>
              <a:latin typeface="黑体" pitchFamily="49" charset="-122"/>
              <a:ea typeface="黑体" pitchFamily="49" charset="-122"/>
              <a:cs typeface="Hiragino Sans GB W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dk1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dk1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dk1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dk1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dk1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dk1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dk1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dk1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dk1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dk1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dk1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5660580" y="2181455"/>
            <a:ext cx="34479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/>
              <a:t>中西部贫困地区、少数民族地区、农村地区、边远地区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3462" y="3311033"/>
            <a:ext cx="1260298" cy="12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5471592" y="4561527"/>
            <a:ext cx="1323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+mn-ea"/>
                <a:ea typeface="+mn-ea"/>
              </a:rPr>
              <a:t>人均</a:t>
            </a:r>
            <a:r>
              <a:rPr lang="en-US" altLang="zh-CN" sz="2000" dirty="0">
                <a:latin typeface="+mn-ea"/>
                <a:ea typeface="+mn-ea"/>
              </a:rPr>
              <a:t>GDP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7020272" y="3585790"/>
            <a:ext cx="5032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5400" dirty="0"/>
              <a:t>&lt;</a:t>
            </a:r>
            <a:endParaRPr lang="zh-CN" altLang="en-US" sz="5400" dirty="0"/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7524328" y="3565465"/>
            <a:ext cx="15121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+mn-ea"/>
                <a:ea typeface="+mn-ea"/>
              </a:rPr>
              <a:t>低收入国家平均水平</a:t>
            </a:r>
            <a:r>
              <a:rPr lang="en-US" altLang="zh-CN" sz="2000" dirty="0">
                <a:latin typeface="+mn-ea"/>
                <a:ea typeface="+mn-ea"/>
              </a:rPr>
              <a:t>1790</a:t>
            </a:r>
            <a:r>
              <a:rPr lang="zh-CN" altLang="en-US" sz="2000" dirty="0">
                <a:latin typeface="+mn-ea"/>
                <a:ea typeface="+mn-ea"/>
              </a:rPr>
              <a:t>美元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5147900"/>
            <a:ext cx="1763713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203848" y="18864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地域的全面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437112"/>
            <a:ext cx="1417389" cy="88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5004048" y="53012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人口</a:t>
            </a:r>
            <a:endParaRPr lang="zh-CN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519264" y="63720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人口</a:t>
            </a:r>
            <a:endParaRPr lang="zh-CN" altLang="en-US" dirty="0"/>
          </a:p>
        </p:txBody>
      </p:sp>
      <p:sp>
        <p:nvSpPr>
          <p:cNvPr id="51" name="文本框 30"/>
          <p:cNvSpPr txBox="1">
            <a:spLocks noChangeArrowheads="1"/>
          </p:cNvSpPr>
          <p:nvPr/>
        </p:nvSpPr>
        <p:spPr bwMode="auto">
          <a:xfrm>
            <a:off x="4067522" y="5733256"/>
            <a:ext cx="2448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0000"/>
                </a:solidFill>
                <a:latin typeface="+mn-ea"/>
                <a:ea typeface="+mn-ea"/>
              </a:rPr>
              <a:t>占总人口  </a:t>
            </a:r>
            <a:r>
              <a:rPr lang="en-US" altLang="zh-CN" sz="2800" b="1" dirty="0" smtClean="0">
                <a:solidFill>
                  <a:srgbClr val="FF0000"/>
                </a:solidFill>
                <a:latin typeface="+mn-ea"/>
                <a:ea typeface="+mn-ea"/>
              </a:rPr>
              <a:t>50%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051720" y="5229200"/>
            <a:ext cx="1877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-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6.3</a:t>
            </a:r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亿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074" name="Picture 2" descr="C:\Users\liyunbo\Desktop\2108247575564436906.jpg"/>
          <p:cNvPicPr>
            <a:picLocks noChangeAspect="1" noChangeArrowheads="1"/>
          </p:cNvPicPr>
          <p:nvPr/>
        </p:nvPicPr>
        <p:blipFill>
          <a:blip r:embed="rId7" cstate="print"/>
          <a:srcRect l="909" t="2393" r="1818" b="9058"/>
          <a:stretch>
            <a:fillRect/>
          </a:stretch>
        </p:blipFill>
        <p:spPr bwMode="auto">
          <a:xfrm>
            <a:off x="35496" y="1196752"/>
            <a:ext cx="5509120" cy="38100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5" grpId="0"/>
      <p:bldP spid="25" grpId="1"/>
      <p:bldP spid="17" grpId="0" build="allAtOnce"/>
      <p:bldP spid="19" grpId="0"/>
      <p:bldP spid="19" grpId="1"/>
      <p:bldP spid="28" grpId="0"/>
      <p:bldP spid="28" grpId="1"/>
      <p:bldP spid="31" grpId="0"/>
      <p:bldP spid="31" grpId="1"/>
      <p:bldP spid="34" grpId="0" animBg="1"/>
      <p:bldP spid="35" grpId="0"/>
      <p:bldP spid="38" grpId="0"/>
      <p:bldP spid="39" grpId="0"/>
      <p:bldP spid="40" grpId="0"/>
      <p:bldP spid="36" grpId="0"/>
      <p:bldP spid="49" grpId="0"/>
      <p:bldP spid="49" grpId="1"/>
      <p:bldP spid="50" grpId="0"/>
      <p:bldP spid="5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脚占位符 3"/>
          <p:cNvSpPr txBox="1">
            <a:spLocks noGrp="1"/>
          </p:cNvSpPr>
          <p:nvPr/>
        </p:nvSpPr>
        <p:spPr bwMode="auto">
          <a:xfrm>
            <a:off x="7046913" y="7072313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   </a:t>
            </a:r>
          </a:p>
          <a:p>
            <a:r>
              <a:rPr lang="en-US" altLang="zh-CN"/>
              <a:t>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3688" y="40466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汽车普及，休闲更多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3794" name="Picture 2" descr="C:\Users\liyunbo\Desktop\我国汽车保有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882" y="1196752"/>
            <a:ext cx="6634478" cy="4968552"/>
          </a:xfrm>
          <a:prstGeom prst="rect">
            <a:avLst/>
          </a:prstGeom>
          <a:noFill/>
        </p:spPr>
      </p:pic>
      <p:pic>
        <p:nvPicPr>
          <p:cNvPr id="33795" name="Picture 3" descr="C:\Users\liyunbo\Desktop\小汽车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869160"/>
            <a:ext cx="1331639" cy="624720"/>
          </a:xfrm>
          <a:prstGeom prst="rect">
            <a:avLst/>
          </a:prstGeom>
          <a:noFill/>
        </p:spPr>
      </p:pic>
      <p:sp>
        <p:nvSpPr>
          <p:cNvPr id="13" name="Freeform 19"/>
          <p:cNvSpPr>
            <a:spLocks/>
          </p:cNvSpPr>
          <p:nvPr/>
        </p:nvSpPr>
        <p:spPr bwMode="gray">
          <a:xfrm>
            <a:off x="1043608" y="4581128"/>
            <a:ext cx="7272808" cy="1352798"/>
          </a:xfrm>
          <a:custGeom>
            <a:avLst/>
            <a:gdLst>
              <a:gd name="T0" fmla="*/ 2147483647 w 4864"/>
              <a:gd name="T1" fmla="*/ 2147483647 h 769"/>
              <a:gd name="T2" fmla="*/ 2147483647 w 4864"/>
              <a:gd name="T3" fmla="*/ 2147483647 h 769"/>
              <a:gd name="T4" fmla="*/ 2147483647 w 4864"/>
              <a:gd name="T5" fmla="*/ 2147483647 h 769"/>
              <a:gd name="T6" fmla="*/ 2147483647 w 4864"/>
              <a:gd name="T7" fmla="*/ 2147483647 h 769"/>
              <a:gd name="T8" fmla="*/ 2147483647 w 4864"/>
              <a:gd name="T9" fmla="*/ 2147483647 h 769"/>
              <a:gd name="T10" fmla="*/ 2147483647 w 4864"/>
              <a:gd name="T11" fmla="*/ 2147483647 h 769"/>
              <a:gd name="T12" fmla="*/ 2147483647 w 4864"/>
              <a:gd name="T13" fmla="*/ 2147483647 h 769"/>
              <a:gd name="T14" fmla="*/ 2147483647 w 4864"/>
              <a:gd name="T15" fmla="*/ 2147483647 h 769"/>
              <a:gd name="T16" fmla="*/ 2147483647 w 4864"/>
              <a:gd name="T17" fmla="*/ 2147483647 h 769"/>
              <a:gd name="T18" fmla="*/ 2147483647 w 4864"/>
              <a:gd name="T19" fmla="*/ 2147483647 h 769"/>
              <a:gd name="T20" fmla="*/ 2147483647 w 4864"/>
              <a:gd name="T21" fmla="*/ 2147483647 h 769"/>
              <a:gd name="T22" fmla="*/ 2147483647 w 4864"/>
              <a:gd name="T23" fmla="*/ 2147483647 h 769"/>
              <a:gd name="T24" fmla="*/ 2147483647 w 4864"/>
              <a:gd name="T25" fmla="*/ 2147483647 h 769"/>
              <a:gd name="T26" fmla="*/ 2147483647 w 4864"/>
              <a:gd name="T27" fmla="*/ 2147483647 h 769"/>
              <a:gd name="T28" fmla="*/ 2147483647 w 4864"/>
              <a:gd name="T29" fmla="*/ 2147483647 h 769"/>
              <a:gd name="T30" fmla="*/ 2147483647 w 4864"/>
              <a:gd name="T31" fmla="*/ 2147483647 h 769"/>
              <a:gd name="T32" fmla="*/ 2147483647 w 4864"/>
              <a:gd name="T33" fmla="*/ 2147483647 h 769"/>
              <a:gd name="T34" fmla="*/ 2147483647 w 4864"/>
              <a:gd name="T35" fmla="*/ 2147483647 h 769"/>
              <a:gd name="T36" fmla="*/ 2147483647 w 4864"/>
              <a:gd name="T37" fmla="*/ 2147483647 h 769"/>
              <a:gd name="T38" fmla="*/ 2147483647 w 4864"/>
              <a:gd name="T39" fmla="*/ 2147483647 h 769"/>
              <a:gd name="T40" fmla="*/ 2147483647 w 4864"/>
              <a:gd name="T41" fmla="*/ 2147483647 h 769"/>
              <a:gd name="T42" fmla="*/ 2147483647 w 4864"/>
              <a:gd name="T43" fmla="*/ 2147483647 h 769"/>
              <a:gd name="T44" fmla="*/ 2147483647 w 4864"/>
              <a:gd name="T45" fmla="*/ 2147483647 h 769"/>
              <a:gd name="T46" fmla="*/ 2147483647 w 4864"/>
              <a:gd name="T47" fmla="*/ 2147483647 h 769"/>
              <a:gd name="T48" fmla="*/ 2147483647 w 4864"/>
              <a:gd name="T49" fmla="*/ 2147483647 h 769"/>
              <a:gd name="T50" fmla="*/ 2147483647 w 4864"/>
              <a:gd name="T51" fmla="*/ 2147483647 h 769"/>
              <a:gd name="T52" fmla="*/ 2147483647 w 4864"/>
              <a:gd name="T53" fmla="*/ 2147483647 h 769"/>
              <a:gd name="T54" fmla="*/ 2147483647 w 4864"/>
              <a:gd name="T55" fmla="*/ 2147483647 h 769"/>
              <a:gd name="T56" fmla="*/ 2147483647 w 4864"/>
              <a:gd name="T57" fmla="*/ 2147483647 h 769"/>
              <a:gd name="T58" fmla="*/ 2147483647 w 4864"/>
              <a:gd name="T59" fmla="*/ 2147483647 h 769"/>
              <a:gd name="T60" fmla="*/ 2147483647 w 4864"/>
              <a:gd name="T61" fmla="*/ 2147483647 h 769"/>
              <a:gd name="T62" fmla="*/ 2147483647 w 4864"/>
              <a:gd name="T63" fmla="*/ 2147483647 h 769"/>
              <a:gd name="T64" fmla="*/ 2147483647 w 4864"/>
              <a:gd name="T65" fmla="*/ 2147483647 h 769"/>
              <a:gd name="T66" fmla="*/ 2147483647 w 4864"/>
              <a:gd name="T67" fmla="*/ 2147483647 h 769"/>
              <a:gd name="T68" fmla="*/ 2147483647 w 4864"/>
              <a:gd name="T69" fmla="*/ 2147483647 h 769"/>
              <a:gd name="T70" fmla="*/ 2147483647 w 4864"/>
              <a:gd name="T71" fmla="*/ 2147483647 h 769"/>
              <a:gd name="T72" fmla="*/ 2147483647 w 4864"/>
              <a:gd name="T73" fmla="*/ 2147483647 h 76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864"/>
              <a:gd name="T112" fmla="*/ 0 h 769"/>
              <a:gd name="T113" fmla="*/ 4864 w 4864"/>
              <a:gd name="T114" fmla="*/ 769 h 76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864" h="769">
                <a:moveTo>
                  <a:pt x="306" y="4"/>
                </a:moveTo>
                <a:cubicBezTo>
                  <a:pt x="265" y="21"/>
                  <a:pt x="307" y="25"/>
                  <a:pt x="266" y="42"/>
                </a:cubicBezTo>
                <a:cubicBezTo>
                  <a:pt x="228" y="27"/>
                  <a:pt x="225" y="21"/>
                  <a:pt x="167" y="42"/>
                </a:cubicBezTo>
                <a:cubicBezTo>
                  <a:pt x="141" y="52"/>
                  <a:pt x="142" y="90"/>
                  <a:pt x="107" y="103"/>
                </a:cubicBezTo>
                <a:cubicBezTo>
                  <a:pt x="84" y="130"/>
                  <a:pt x="69" y="156"/>
                  <a:pt x="46" y="182"/>
                </a:cubicBezTo>
                <a:cubicBezTo>
                  <a:pt x="53" y="188"/>
                  <a:pt x="61" y="196"/>
                  <a:pt x="69" y="200"/>
                </a:cubicBezTo>
                <a:cubicBezTo>
                  <a:pt x="76" y="204"/>
                  <a:pt x="94" y="200"/>
                  <a:pt x="91" y="209"/>
                </a:cubicBezTo>
                <a:cubicBezTo>
                  <a:pt x="89" y="218"/>
                  <a:pt x="47" y="232"/>
                  <a:pt x="38" y="235"/>
                </a:cubicBezTo>
                <a:cubicBezTo>
                  <a:pt x="20" y="298"/>
                  <a:pt x="37" y="278"/>
                  <a:pt x="0" y="306"/>
                </a:cubicBezTo>
                <a:cubicBezTo>
                  <a:pt x="5" y="314"/>
                  <a:pt x="11" y="322"/>
                  <a:pt x="15" y="332"/>
                </a:cubicBezTo>
                <a:cubicBezTo>
                  <a:pt x="27" y="345"/>
                  <a:pt x="65" y="366"/>
                  <a:pt x="69" y="385"/>
                </a:cubicBezTo>
                <a:cubicBezTo>
                  <a:pt x="71" y="398"/>
                  <a:pt x="28" y="428"/>
                  <a:pt x="38" y="447"/>
                </a:cubicBezTo>
                <a:cubicBezTo>
                  <a:pt x="28" y="480"/>
                  <a:pt x="110" y="494"/>
                  <a:pt x="129" y="499"/>
                </a:cubicBezTo>
                <a:cubicBezTo>
                  <a:pt x="157" y="521"/>
                  <a:pt x="162" y="579"/>
                  <a:pt x="198" y="587"/>
                </a:cubicBezTo>
                <a:cubicBezTo>
                  <a:pt x="275" y="607"/>
                  <a:pt x="321" y="631"/>
                  <a:pt x="400" y="635"/>
                </a:cubicBezTo>
                <a:cubicBezTo>
                  <a:pt x="471" y="643"/>
                  <a:pt x="513" y="654"/>
                  <a:pt x="568" y="655"/>
                </a:cubicBezTo>
                <a:cubicBezTo>
                  <a:pt x="628" y="661"/>
                  <a:pt x="700" y="664"/>
                  <a:pt x="760" y="671"/>
                </a:cubicBezTo>
                <a:cubicBezTo>
                  <a:pt x="817" y="693"/>
                  <a:pt x="869" y="677"/>
                  <a:pt x="928" y="699"/>
                </a:cubicBezTo>
                <a:cubicBezTo>
                  <a:pt x="1070" y="753"/>
                  <a:pt x="1355" y="693"/>
                  <a:pt x="1355" y="693"/>
                </a:cubicBezTo>
                <a:cubicBezTo>
                  <a:pt x="1539" y="731"/>
                  <a:pt x="1520" y="737"/>
                  <a:pt x="1751" y="746"/>
                </a:cubicBezTo>
                <a:cubicBezTo>
                  <a:pt x="1912" y="769"/>
                  <a:pt x="1924" y="727"/>
                  <a:pt x="2228" y="743"/>
                </a:cubicBezTo>
                <a:cubicBezTo>
                  <a:pt x="2298" y="752"/>
                  <a:pt x="2337" y="736"/>
                  <a:pt x="2388" y="739"/>
                </a:cubicBezTo>
                <a:cubicBezTo>
                  <a:pt x="2439" y="742"/>
                  <a:pt x="2496" y="758"/>
                  <a:pt x="2535" y="762"/>
                </a:cubicBezTo>
                <a:cubicBezTo>
                  <a:pt x="2574" y="766"/>
                  <a:pt x="2586" y="753"/>
                  <a:pt x="2624" y="761"/>
                </a:cubicBezTo>
                <a:cubicBezTo>
                  <a:pt x="2654" y="767"/>
                  <a:pt x="2674" y="747"/>
                  <a:pt x="2710" y="746"/>
                </a:cubicBezTo>
                <a:cubicBezTo>
                  <a:pt x="2816" y="740"/>
                  <a:pt x="2923" y="740"/>
                  <a:pt x="3030" y="737"/>
                </a:cubicBezTo>
                <a:cubicBezTo>
                  <a:pt x="3165" y="698"/>
                  <a:pt x="3192" y="700"/>
                  <a:pt x="3372" y="693"/>
                </a:cubicBezTo>
                <a:cubicBezTo>
                  <a:pt x="3491" y="677"/>
                  <a:pt x="3585" y="649"/>
                  <a:pt x="3707" y="640"/>
                </a:cubicBezTo>
                <a:cubicBezTo>
                  <a:pt x="3778" y="612"/>
                  <a:pt x="3647" y="661"/>
                  <a:pt x="3814" y="623"/>
                </a:cubicBezTo>
                <a:cubicBezTo>
                  <a:pt x="3939" y="593"/>
                  <a:pt x="3882" y="589"/>
                  <a:pt x="4057" y="579"/>
                </a:cubicBezTo>
                <a:cubicBezTo>
                  <a:pt x="4154" y="551"/>
                  <a:pt x="4197" y="549"/>
                  <a:pt x="4316" y="543"/>
                </a:cubicBezTo>
                <a:cubicBezTo>
                  <a:pt x="4293" y="535"/>
                  <a:pt x="4233" y="529"/>
                  <a:pt x="4225" y="526"/>
                </a:cubicBezTo>
                <a:cubicBezTo>
                  <a:pt x="4217" y="523"/>
                  <a:pt x="4240" y="518"/>
                  <a:pt x="4247" y="517"/>
                </a:cubicBezTo>
                <a:cubicBezTo>
                  <a:pt x="4275" y="513"/>
                  <a:pt x="4303" y="511"/>
                  <a:pt x="4331" y="508"/>
                </a:cubicBezTo>
                <a:cubicBezTo>
                  <a:pt x="4303" y="505"/>
                  <a:pt x="4275" y="504"/>
                  <a:pt x="4247" y="499"/>
                </a:cubicBezTo>
                <a:cubicBezTo>
                  <a:pt x="4240" y="498"/>
                  <a:pt x="4221" y="499"/>
                  <a:pt x="4225" y="491"/>
                </a:cubicBezTo>
                <a:cubicBezTo>
                  <a:pt x="4230" y="480"/>
                  <a:pt x="4245" y="485"/>
                  <a:pt x="4255" y="482"/>
                </a:cubicBezTo>
                <a:cubicBezTo>
                  <a:pt x="4318" y="494"/>
                  <a:pt x="4297" y="507"/>
                  <a:pt x="4346" y="526"/>
                </a:cubicBezTo>
                <a:cubicBezTo>
                  <a:pt x="4398" y="511"/>
                  <a:pt x="4453" y="470"/>
                  <a:pt x="4506" y="464"/>
                </a:cubicBezTo>
                <a:cubicBezTo>
                  <a:pt x="4552" y="460"/>
                  <a:pt x="4598" y="458"/>
                  <a:pt x="4643" y="455"/>
                </a:cubicBezTo>
                <a:cubicBezTo>
                  <a:pt x="4690" y="420"/>
                  <a:pt x="4742" y="423"/>
                  <a:pt x="4795" y="411"/>
                </a:cubicBezTo>
                <a:cubicBezTo>
                  <a:pt x="4834" y="382"/>
                  <a:pt x="4813" y="403"/>
                  <a:pt x="4849" y="341"/>
                </a:cubicBezTo>
                <a:cubicBezTo>
                  <a:pt x="4854" y="332"/>
                  <a:pt x="4864" y="314"/>
                  <a:pt x="4864" y="314"/>
                </a:cubicBezTo>
                <a:cubicBezTo>
                  <a:pt x="4803" y="279"/>
                  <a:pt x="4742" y="285"/>
                  <a:pt x="4674" y="279"/>
                </a:cubicBezTo>
                <a:cubicBezTo>
                  <a:pt x="4490" y="287"/>
                  <a:pt x="4499" y="279"/>
                  <a:pt x="4384" y="306"/>
                </a:cubicBezTo>
                <a:cubicBezTo>
                  <a:pt x="4293" y="303"/>
                  <a:pt x="4202" y="303"/>
                  <a:pt x="4110" y="297"/>
                </a:cubicBezTo>
                <a:cubicBezTo>
                  <a:pt x="4103" y="297"/>
                  <a:pt x="4126" y="288"/>
                  <a:pt x="4133" y="288"/>
                </a:cubicBezTo>
                <a:cubicBezTo>
                  <a:pt x="4187" y="288"/>
                  <a:pt x="4240" y="294"/>
                  <a:pt x="4293" y="297"/>
                </a:cubicBezTo>
                <a:cubicBezTo>
                  <a:pt x="4391" y="282"/>
                  <a:pt x="4444" y="268"/>
                  <a:pt x="4552" y="262"/>
                </a:cubicBezTo>
                <a:cubicBezTo>
                  <a:pt x="4601" y="247"/>
                  <a:pt x="4610" y="232"/>
                  <a:pt x="4651" y="200"/>
                </a:cubicBezTo>
                <a:cubicBezTo>
                  <a:pt x="4609" y="188"/>
                  <a:pt x="4562" y="193"/>
                  <a:pt x="4521" y="174"/>
                </a:cubicBezTo>
                <a:cubicBezTo>
                  <a:pt x="4514" y="171"/>
                  <a:pt x="4516" y="156"/>
                  <a:pt x="4514" y="147"/>
                </a:cubicBezTo>
                <a:cubicBezTo>
                  <a:pt x="4141" y="166"/>
                  <a:pt x="4291" y="156"/>
                  <a:pt x="4065" y="174"/>
                </a:cubicBezTo>
                <a:cubicBezTo>
                  <a:pt x="4015" y="182"/>
                  <a:pt x="3972" y="194"/>
                  <a:pt x="3920" y="174"/>
                </a:cubicBezTo>
                <a:cubicBezTo>
                  <a:pt x="3911" y="171"/>
                  <a:pt x="3935" y="160"/>
                  <a:pt x="3943" y="156"/>
                </a:cubicBezTo>
                <a:cubicBezTo>
                  <a:pt x="3951" y="152"/>
                  <a:pt x="3958" y="150"/>
                  <a:pt x="3966" y="147"/>
                </a:cubicBezTo>
                <a:cubicBezTo>
                  <a:pt x="3918" y="110"/>
                  <a:pt x="3968" y="135"/>
                  <a:pt x="3935" y="77"/>
                </a:cubicBezTo>
                <a:cubicBezTo>
                  <a:pt x="3812" y="86"/>
                  <a:pt x="3702" y="113"/>
                  <a:pt x="3578" y="121"/>
                </a:cubicBezTo>
                <a:cubicBezTo>
                  <a:pt x="3524" y="128"/>
                  <a:pt x="3477" y="135"/>
                  <a:pt x="3425" y="156"/>
                </a:cubicBezTo>
                <a:cubicBezTo>
                  <a:pt x="3342" y="188"/>
                  <a:pt x="3248" y="162"/>
                  <a:pt x="3159" y="165"/>
                </a:cubicBezTo>
                <a:cubicBezTo>
                  <a:pt x="2928" y="254"/>
                  <a:pt x="2813" y="169"/>
                  <a:pt x="2544" y="191"/>
                </a:cubicBezTo>
                <a:cubicBezTo>
                  <a:pt x="2445" y="200"/>
                  <a:pt x="2305" y="198"/>
                  <a:pt x="2260" y="187"/>
                </a:cubicBezTo>
                <a:cubicBezTo>
                  <a:pt x="2172" y="153"/>
                  <a:pt x="2149" y="194"/>
                  <a:pt x="2056" y="195"/>
                </a:cubicBezTo>
                <a:cubicBezTo>
                  <a:pt x="1964" y="187"/>
                  <a:pt x="1913" y="188"/>
                  <a:pt x="1880" y="175"/>
                </a:cubicBezTo>
                <a:cubicBezTo>
                  <a:pt x="1790" y="181"/>
                  <a:pt x="1677" y="212"/>
                  <a:pt x="1591" y="191"/>
                </a:cubicBezTo>
                <a:cubicBezTo>
                  <a:pt x="1548" y="181"/>
                  <a:pt x="1503" y="186"/>
                  <a:pt x="1460" y="175"/>
                </a:cubicBezTo>
                <a:cubicBezTo>
                  <a:pt x="1435" y="185"/>
                  <a:pt x="1426" y="155"/>
                  <a:pt x="1401" y="165"/>
                </a:cubicBezTo>
                <a:cubicBezTo>
                  <a:pt x="1252" y="156"/>
                  <a:pt x="1118" y="135"/>
                  <a:pt x="967" y="130"/>
                </a:cubicBezTo>
                <a:cubicBezTo>
                  <a:pt x="926" y="125"/>
                  <a:pt x="836" y="116"/>
                  <a:pt x="799" y="103"/>
                </a:cubicBezTo>
                <a:cubicBezTo>
                  <a:pt x="798" y="103"/>
                  <a:pt x="754" y="62"/>
                  <a:pt x="746" y="59"/>
                </a:cubicBezTo>
                <a:cubicBezTo>
                  <a:pt x="686" y="39"/>
                  <a:pt x="609" y="39"/>
                  <a:pt x="548" y="33"/>
                </a:cubicBezTo>
                <a:cubicBezTo>
                  <a:pt x="523" y="22"/>
                  <a:pt x="497" y="17"/>
                  <a:pt x="472" y="6"/>
                </a:cubicBezTo>
                <a:cubicBezTo>
                  <a:pt x="441" y="9"/>
                  <a:pt x="411" y="11"/>
                  <a:pt x="381" y="15"/>
                </a:cubicBezTo>
                <a:cubicBezTo>
                  <a:pt x="353" y="15"/>
                  <a:pt x="325" y="0"/>
                  <a:pt x="306" y="4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    城镇居民一半左右将拥有汽车</a:t>
            </a:r>
            <a:endParaRPr lang="zh-CN" alt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899592" y="1340768"/>
          <a:ext cx="7561461" cy="4336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73 0.00695 L 0.17535 0.00695 " pathEditMode="relative" ptsTypes="AA">
                                      <p:cBhvr>
                                        <p:cTn id="17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35 0.00694 C 0.25712 -0.01644 0.33924 -0.03959 0.42188 -0.09399 C 0.50469 -0.14815 0.58785 -0.23334 0.67136 -0.31852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3" grpId="1" animBg="1"/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15720</TotalTime>
  <Words>436</Words>
  <Application>Microsoft Office PowerPoint</Application>
  <PresentationFormat>全屏显示(4:3)</PresentationFormat>
  <Paragraphs>100</Paragraphs>
  <Slides>10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南海问题面面观</dc:title>
  <dc:creator>Administrator</dc:creator>
  <cp:lastModifiedBy>微软用户</cp:lastModifiedBy>
  <cp:revision>1176</cp:revision>
  <dcterms:created xsi:type="dcterms:W3CDTF">2012-07-29T08:59:55Z</dcterms:created>
  <dcterms:modified xsi:type="dcterms:W3CDTF">2013-05-08T08:10:52Z</dcterms:modified>
</cp:coreProperties>
</file>